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handoutMasterIdLst>
    <p:handoutMasterId r:id="rId33"/>
  </p:handoutMasterIdLst>
  <p:sldIdLst>
    <p:sldId id="3297" r:id="rId3"/>
    <p:sldId id="3796" r:id="rId5"/>
    <p:sldId id="3658" r:id="rId6"/>
    <p:sldId id="3904" r:id="rId7"/>
    <p:sldId id="4066" r:id="rId8"/>
    <p:sldId id="4067" r:id="rId9"/>
    <p:sldId id="4068" r:id="rId10"/>
    <p:sldId id="4070" r:id="rId11"/>
    <p:sldId id="4071" r:id="rId12"/>
    <p:sldId id="4072" r:id="rId13"/>
    <p:sldId id="4077" r:id="rId14"/>
    <p:sldId id="4078" r:id="rId15"/>
    <p:sldId id="4079" r:id="rId16"/>
    <p:sldId id="4080" r:id="rId17"/>
    <p:sldId id="3900" r:id="rId18"/>
    <p:sldId id="4082" r:id="rId19"/>
    <p:sldId id="4081" r:id="rId20"/>
    <p:sldId id="4101" r:id="rId21"/>
    <p:sldId id="4087" r:id="rId22"/>
    <p:sldId id="4088" r:id="rId23"/>
    <p:sldId id="4092" r:id="rId24"/>
    <p:sldId id="4093" r:id="rId25"/>
    <p:sldId id="4039" r:id="rId26"/>
    <p:sldId id="4094" r:id="rId27"/>
    <p:sldId id="4095" r:id="rId28"/>
    <p:sldId id="4069" r:id="rId29"/>
    <p:sldId id="4096" r:id="rId30"/>
    <p:sldId id="4097" r:id="rId31"/>
    <p:sldId id="3312" r:id="rId32"/>
  </p:sldIdLst>
  <p:sldSz cx="12188825" cy="6858000"/>
  <p:notesSz cx="6858000" cy="9144000"/>
  <p:embeddedFontLst>
    <p:embeddedFont>
      <p:font typeface="Arial Unicode MS" panose="020B0604020202020204" pitchFamily="34" charset="-122"/>
      <p:regular r:id="rId38"/>
    </p:embeddedFont>
  </p:embeddedFontLst>
  <p:custDataLst>
    <p:tags r:id="rId39"/>
  </p:custDataLst>
  <p:defaultTextStyle>
    <a:defPPr>
      <a:defRPr lang="zh-CN"/>
    </a:defPPr>
    <a:lvl1pPr marL="0" algn="l" defTabSz="608965" rtl="0" eaLnBrk="1" latinLnBrk="0" hangingPunct="1">
      <a:defRPr sz="2400" kern="1200">
        <a:solidFill>
          <a:schemeClr val="tx1"/>
        </a:solidFill>
        <a:latin typeface="+mn-lt"/>
        <a:ea typeface="+mn-ea"/>
        <a:cs typeface="+mn-cs"/>
      </a:defRPr>
    </a:lvl1pPr>
    <a:lvl2pPr marL="608965" algn="l" defTabSz="608965" rtl="0" eaLnBrk="1" latinLnBrk="0" hangingPunct="1">
      <a:defRPr sz="2400" kern="1200">
        <a:solidFill>
          <a:schemeClr val="tx1"/>
        </a:solidFill>
        <a:latin typeface="+mn-lt"/>
        <a:ea typeface="+mn-ea"/>
        <a:cs typeface="+mn-cs"/>
      </a:defRPr>
    </a:lvl2pPr>
    <a:lvl3pPr marL="1218565" algn="l" defTabSz="608965" rtl="0" eaLnBrk="1" latinLnBrk="0" hangingPunct="1">
      <a:defRPr sz="2400" kern="1200">
        <a:solidFill>
          <a:schemeClr val="tx1"/>
        </a:solidFill>
        <a:latin typeface="+mn-lt"/>
        <a:ea typeface="+mn-ea"/>
        <a:cs typeface="+mn-cs"/>
      </a:defRPr>
    </a:lvl3pPr>
    <a:lvl4pPr marL="1827530" algn="l" defTabSz="608965" rtl="0" eaLnBrk="1" latinLnBrk="0" hangingPunct="1">
      <a:defRPr sz="2400" kern="1200">
        <a:solidFill>
          <a:schemeClr val="tx1"/>
        </a:solidFill>
        <a:latin typeface="+mn-lt"/>
        <a:ea typeface="+mn-ea"/>
        <a:cs typeface="+mn-cs"/>
      </a:defRPr>
    </a:lvl4pPr>
    <a:lvl5pPr marL="2437130" algn="l" defTabSz="608965" rtl="0" eaLnBrk="1" latinLnBrk="0" hangingPunct="1">
      <a:defRPr sz="2400" kern="1200">
        <a:solidFill>
          <a:schemeClr val="tx1"/>
        </a:solidFill>
        <a:latin typeface="+mn-lt"/>
        <a:ea typeface="+mn-ea"/>
        <a:cs typeface="+mn-cs"/>
      </a:defRPr>
    </a:lvl5pPr>
    <a:lvl6pPr marL="3046095" algn="l" defTabSz="608965" rtl="0" eaLnBrk="1" latinLnBrk="0" hangingPunct="1">
      <a:defRPr sz="2400" kern="1200">
        <a:solidFill>
          <a:schemeClr val="tx1"/>
        </a:solidFill>
        <a:latin typeface="+mn-lt"/>
        <a:ea typeface="+mn-ea"/>
        <a:cs typeface="+mn-cs"/>
      </a:defRPr>
    </a:lvl6pPr>
    <a:lvl7pPr marL="3655695" algn="l" defTabSz="608965" rtl="0" eaLnBrk="1" latinLnBrk="0" hangingPunct="1">
      <a:defRPr sz="2400" kern="1200">
        <a:solidFill>
          <a:schemeClr val="tx1"/>
        </a:solidFill>
        <a:latin typeface="+mn-lt"/>
        <a:ea typeface="+mn-ea"/>
        <a:cs typeface="+mn-cs"/>
      </a:defRPr>
    </a:lvl7pPr>
    <a:lvl8pPr marL="4264660" algn="l" defTabSz="608965" rtl="0" eaLnBrk="1" latinLnBrk="0" hangingPunct="1">
      <a:defRPr sz="2400" kern="1200">
        <a:solidFill>
          <a:schemeClr val="tx1"/>
        </a:solidFill>
        <a:latin typeface="+mn-lt"/>
        <a:ea typeface="+mn-ea"/>
        <a:cs typeface="+mn-cs"/>
      </a:defRPr>
    </a:lvl8pPr>
    <a:lvl9pPr marL="4873625" algn="l" defTabSz="608965" rtl="0" eaLnBrk="1" latinLnBrk="0" hangingPunct="1">
      <a:defRPr sz="24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 id="1" name="Zhaoxinxin (amy, Information)" initials="Z(I" lastIdx="17" clrIdx="0"/>
  <p:cmAuthor id="2" name="Xiaobin (Shawn, Gauss)" initials="X(G" lastIdx="1" clrIdx="1"/>
  <p:cmAuthor id="3" name="lenovo" initials="l" lastIdx="6" clrIdx="2"/>
  <p:cmAuthor id="4" name="Administrator" initials="A" lastIdx="4" clrIdx="3"/>
  <p:cmAuthor id="5" name="宋洁然" initials="宋" lastIdx="2" clrIdx="1"/>
  <p:cmAuthor id="6" name="ming qiu" initials="m" lastIdx="17" clrIdx="1"/>
  <p:cmAuthor id="7" name="1206988966@qq.com" initials="1" lastIdx="1" clrIdx="2"/>
  <p:cmAuthor id="8" name="姜伟光" initials="姜" lastIdx="1" clrIdx="0"/>
  <p:cmAuthor id="9" name="1065053138@qq.com" initials="1" lastIdx="2" clrIdx="4"/>
  <p:cmAuthor id="11" name="57631" initials="5" lastIdx="3" clrIdx="10"/>
  <p:cmAuthor id="12" name="VincentHuang" initials="V" lastIdx="1" clrIdx="11"/>
  <p:cmAuthor id="13" name="zhang" initials="z" lastIdx="1" clrIdx="1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C0A"/>
    <a:srgbClr val="F57C1B"/>
    <a:srgbClr val="F08212"/>
    <a:srgbClr val="FF750D"/>
    <a:srgbClr val="043A95"/>
    <a:srgbClr val="F08B00"/>
    <a:srgbClr val="F0F0F0"/>
    <a:srgbClr val="EC3E35"/>
    <a:srgbClr val="EE473C"/>
    <a:srgbClr val="1426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25"/>
    <p:restoredTop sz="97422" autoAdjust="0"/>
  </p:normalViewPr>
  <p:slideViewPr>
    <p:cSldViewPr snapToGrid="0" snapToObjects="1">
      <p:cViewPr varScale="1">
        <p:scale>
          <a:sx n="75" d="100"/>
          <a:sy n="75" d="100"/>
        </p:scale>
        <p:origin x="78" y="-66"/>
      </p:cViewPr>
      <p:guideLst>
        <p:guide orient="horz" pos="2698"/>
        <p:guide pos="4043"/>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7" d="100"/>
          <a:sy n="67" d="100"/>
        </p:scale>
        <p:origin x="-2432" y="-104"/>
      </p:cViewPr>
      <p:guideLst>
        <p:guide orient="horz" pos="3597"/>
        <p:guide pos="2274"/>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gs" Target="tags/tag4.xml"/><Relationship Id="rId38" Type="http://schemas.openxmlformats.org/officeDocument/2006/relationships/font" Target="fonts/font1.fntdata"/><Relationship Id="rId37" Type="http://schemas.openxmlformats.org/officeDocument/2006/relationships/commentAuthors" Target="commentAuthors.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2.png>
</file>

<file path=ppt/media/image3.wdp>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DDC7CB2-49CC-E54E-90A7-192F9304C139}" type="datetimeFigureOut">
              <a:rPr lang="zh-CN" altLang="en-US" smtClean="0"/>
            </a:fld>
            <a:endParaRPr 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单击此处编辑母版文本样式</a:t>
            </a:r>
            <a:endParaRPr lang="en-US"/>
          </a:p>
          <a:p>
            <a:pPr lvl="1"/>
            <a:r>
              <a:rPr lang="en-US"/>
              <a:t>二级</a:t>
            </a:r>
            <a:endParaRPr lang="en-US"/>
          </a:p>
          <a:p>
            <a:pPr lvl="2"/>
            <a:r>
              <a:rPr lang="en-US"/>
              <a:t>三级</a:t>
            </a:r>
            <a:endParaRPr lang="en-US"/>
          </a:p>
          <a:p>
            <a:pPr lvl="3"/>
            <a:r>
              <a:rPr lang="en-US"/>
              <a:t>四级</a:t>
            </a:r>
            <a:endParaRPr lang="en-US"/>
          </a:p>
          <a:p>
            <a:pPr lvl="4"/>
            <a:r>
              <a:rPr lang="en-US"/>
              <a:t>五级</a:t>
            </a:r>
            <a:endParaRPr 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27DA9C9-1E53-8E43-B665-E23D097A63FE}"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514645" y="576143"/>
            <a:ext cx="5731412" cy="633681"/>
          </a:xfrm>
          <a:prstGeom prst="rect">
            <a:avLst/>
          </a:prstGeom>
        </p:spPr>
        <p:txBody>
          <a:bodyPr/>
          <a:lstStyle>
            <a:lvl1pPr algn="l">
              <a:defRPr sz="2600" b="1">
                <a:solidFill>
                  <a:srgbClr val="E46C0A"/>
                </a:solidFill>
                <a:latin typeface="Source Han Sans CN" pitchFamily="34" charset="-128"/>
                <a:ea typeface="Source Han Sans CN" pitchFamily="34" charset="-128"/>
              </a:defRPr>
            </a:lvl1pPr>
          </a:lstStyle>
          <a:p>
            <a:pPr fontAlgn="auto"/>
            <a:r>
              <a:rPr kumimoji="1" lang="zh-CN" altLang="en-US" strike="noStrike" noProof="1"/>
              <a:t>单击此处编辑母版标题样式</a:t>
            </a:r>
            <a:endParaRPr kumimoji="1"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357020" y="222934"/>
            <a:ext cx="10512862" cy="461665"/>
          </a:xfrm>
          <a:prstGeom prst="rect">
            <a:avLst/>
          </a:prstGeom>
          <a:noFill/>
        </p:spPr>
        <p:txBody>
          <a:bodyPr wrap="square" rtlCol="0">
            <a:spAutoFit/>
          </a:bodyPr>
          <a:lstStyle>
            <a:lvl1pPr algn="l">
              <a:defRPr lang="zh-CN" altLang="en-US" sz="2400" b="1">
                <a:solidFill>
                  <a:schemeClr val="tx1"/>
                </a:solidFill>
                <a:latin typeface="Arial" panose="020B0604020202020204"/>
                <a:ea typeface="微软雅黑" panose="020B0503020204020204" charset="-122"/>
                <a:cs typeface="Arial" panose="020B0604020202020204"/>
              </a:defRPr>
            </a:lvl1pPr>
          </a:lstStyle>
          <a:p>
            <a:pPr marL="0" lvl="0" algn="l"/>
            <a:r>
              <a:rPr lang="zh-CN" altLang="en-US" dirty="0"/>
              <a:t>单击此处编辑母版标题样式</a:t>
            </a:r>
            <a:endParaRPr lang="zh-CN" altLang="en-US" dirty="0"/>
          </a:p>
        </p:txBody>
      </p:sp>
      <p:sp>
        <p:nvSpPr>
          <p:cNvPr id="4" name="矩形 3"/>
          <p:cNvSpPr/>
          <p:nvPr userDrawn="1"/>
        </p:nvSpPr>
        <p:spPr>
          <a:xfrm>
            <a:off x="0" y="222935"/>
            <a:ext cx="103909" cy="492442"/>
          </a:xfrm>
          <a:prstGeom prst="rect">
            <a:avLst/>
          </a:prstGeom>
          <a:solidFill>
            <a:srgbClr val="FF9D00"/>
          </a:solidFill>
          <a:ln>
            <a:solidFill>
              <a:srgbClr val="FF9D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cxnSp>
        <p:nvCxnSpPr>
          <p:cNvPr id="3" name="直接连接符 2"/>
          <p:cNvCxnSpPr/>
          <p:nvPr userDrawn="1"/>
        </p:nvCxnSpPr>
        <p:spPr>
          <a:xfrm>
            <a:off x="414286" y="721092"/>
            <a:ext cx="9832998" cy="0"/>
          </a:xfrm>
          <a:prstGeom prst="line">
            <a:avLst/>
          </a:prstGeom>
          <a:ln w="9525">
            <a:solidFill>
              <a:srgbClr val="FF9D00"/>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604" y="1122363"/>
            <a:ext cx="9141619" cy="2387600"/>
          </a:xfrm>
        </p:spPr>
        <p:txBody>
          <a:bodyPr anchor="b"/>
          <a:lstStyle>
            <a:lvl1pPr algn="ctr">
              <a:defRPr sz="5995"/>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3604" y="3602038"/>
            <a:ext cx="9141619" cy="1655762"/>
          </a:xfrm>
        </p:spPr>
        <p:txBody>
          <a:bodyPr/>
          <a:lstStyle>
            <a:lvl1pPr marL="0" indent="0" algn="ctr">
              <a:buNone/>
              <a:defRPr sz="2400"/>
            </a:lvl1pPr>
            <a:lvl2pPr marL="457200" indent="0" algn="ctr">
              <a:buNone/>
              <a:defRPr sz="2000"/>
            </a:lvl2pPr>
            <a:lvl3pPr marL="913765" indent="0" algn="ctr">
              <a:buNone/>
              <a:defRPr sz="1800"/>
            </a:lvl3pPr>
            <a:lvl4pPr marL="1370965" indent="0" algn="ctr">
              <a:buNone/>
              <a:defRPr sz="1600"/>
            </a:lvl4pPr>
            <a:lvl5pPr marL="1827530" indent="0" algn="ctr">
              <a:buNone/>
              <a:defRPr sz="1600"/>
            </a:lvl5pPr>
            <a:lvl6pPr marL="2284730" indent="0" algn="ctr">
              <a:buNone/>
              <a:defRPr sz="1600"/>
            </a:lvl6pPr>
            <a:lvl7pPr marL="2741295" indent="0" algn="ctr">
              <a:buNone/>
              <a:defRPr sz="1600"/>
            </a:lvl7pPr>
            <a:lvl8pPr marL="3198495" indent="0" algn="ctr">
              <a:buNone/>
              <a:defRPr sz="1600"/>
            </a:lvl8pPr>
            <a:lvl9pPr marL="3655695"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028946F7-F136-4492-9711-3AB1412AED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76E4FD-32D6-4D5B-AF8B-B322A585D2C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image" Target="../media/image4.png"/><Relationship Id="rId8" Type="http://schemas.microsoft.com/office/2007/relationships/hdphoto" Target="../media/image3.wdp"/><Relationship Id="rId7" Type="http://schemas.openxmlformats.org/officeDocument/2006/relationships/image" Target="../media/image2.png"/><Relationship Id="rId6" Type="http://schemas.openxmlformats.org/officeDocument/2006/relationships/image" Target="../media/image1.jpe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6"/>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7" cstate="print">
            <a:alphaModFix amt="65000"/>
            <a:duotone>
              <a:schemeClr val="bg2">
                <a:shade val="45000"/>
                <a:satMod val="135000"/>
              </a:schemeClr>
              <a:prstClr val="white"/>
            </a:duotone>
            <a:extLst>
              <a:ext uri="{BEBA8EAE-BF5A-486C-A8C5-ECC9F3942E4B}">
                <a14:imgProps xmlns:a14="http://schemas.microsoft.com/office/drawing/2010/main">
                  <a14:imgLayer r:embed="rId8">
                    <a14:imgEffect>
                      <a14:colorTemperature colorTemp="4700"/>
                    </a14:imgEffect>
                  </a14:imgLayer>
                </a14:imgProps>
              </a:ext>
              <a:ext uri="{28A0092B-C50C-407E-A947-70E740481C1C}">
                <a14:useLocalDpi xmlns:a14="http://schemas.microsoft.com/office/drawing/2010/main" val="0"/>
              </a:ext>
            </a:extLst>
          </a:blip>
          <a:stretch>
            <a:fillRect/>
          </a:stretch>
        </p:blipFill>
        <p:spPr>
          <a:xfrm>
            <a:off x="10029612" y="5379394"/>
            <a:ext cx="2145047" cy="1938873"/>
          </a:xfrm>
          <a:prstGeom prst="rect">
            <a:avLst/>
          </a:prstGeom>
        </p:spPr>
      </p:pic>
      <p:pic>
        <p:nvPicPr>
          <p:cNvPr id="2" name="图片 5" descr="彩色logo.png"/>
          <p:cNvPicPr>
            <a:picLocks noChangeAspect="1"/>
          </p:cNvPicPr>
          <p:nvPr userDrawn="1"/>
        </p:nvPicPr>
        <p:blipFill>
          <a:blip r:embed="rId9"/>
          <a:stretch>
            <a:fillRect/>
          </a:stretch>
        </p:blipFill>
        <p:spPr>
          <a:xfrm>
            <a:off x="10487660" y="280988"/>
            <a:ext cx="1301750" cy="431800"/>
          </a:xfrm>
          <a:prstGeom prst="rect">
            <a:avLst/>
          </a:prstGeom>
          <a:noFill/>
          <a:ln w="9525">
            <a:noFill/>
          </a:ln>
        </p:spPr>
      </p:pic>
      <p:sp>
        <p:nvSpPr>
          <p:cNvPr id="3" name="TextBox 45"/>
          <p:cNvSpPr>
            <a:spLocks noChangeAspect="1"/>
          </p:cNvSpPr>
          <p:nvPr userDrawn="1"/>
        </p:nvSpPr>
        <p:spPr>
          <a:xfrm>
            <a:off x="-105410" y="6470015"/>
            <a:ext cx="427355" cy="201930"/>
          </a:xfrm>
          <a:prstGeom prst="rect">
            <a:avLst/>
          </a:prstGeom>
          <a:solidFill>
            <a:schemeClr val="bg1">
              <a:lumMod val="50000"/>
            </a:schemeClr>
          </a:solidFill>
          <a:ln w="9525">
            <a:noFill/>
          </a:ln>
        </p:spPr>
        <p:txBody>
          <a:bodyPr wrap="square" lIns="0" tIns="0" rIns="0" bIns="0" anchor="t"/>
          <a:lstStyle/>
          <a:p>
            <a:pPr lvl="0" algn="ctr"/>
            <a:endParaRPr lang="zh-CN" altLang="en-US" sz="1000" dirty="0">
              <a:solidFill>
                <a:schemeClr val="bg1"/>
              </a:solidFill>
              <a:latin typeface="Arial" panose="020B0604020202020204"/>
              <a:ea typeface="微软雅黑" panose="020B0503020204020204" charset="-122"/>
              <a:sym typeface="微软雅黑" panose="020B0503020204020204" charset="-122"/>
            </a:endParaRPr>
          </a:p>
        </p:txBody>
      </p:sp>
      <p:sp>
        <p:nvSpPr>
          <p:cNvPr id="5" name="TextBox 45"/>
          <p:cNvSpPr>
            <a:spLocks noChangeAspect="1"/>
          </p:cNvSpPr>
          <p:nvPr userDrawn="1"/>
        </p:nvSpPr>
        <p:spPr>
          <a:xfrm>
            <a:off x="-24130" y="6484620"/>
            <a:ext cx="342900" cy="142240"/>
          </a:xfrm>
          <a:prstGeom prst="rect">
            <a:avLst/>
          </a:prstGeom>
          <a:solidFill>
            <a:schemeClr val="bg1">
              <a:lumMod val="50000"/>
            </a:schemeClr>
          </a:solidFill>
          <a:ln w="9525">
            <a:noFill/>
          </a:ln>
        </p:spPr>
        <p:txBody>
          <a:bodyPr wrap="square" lIns="0" tIns="0" rIns="0" bIns="0" anchor="t"/>
          <a:lstStyle/>
          <a:p>
            <a:pPr lvl="0" algn="ctr"/>
            <a:fld id="{9A0DB2DC-4C9A-4742-B13C-FB6460FD3503}" type="slidenum">
              <a:rPr lang="zh-CN" altLang="en-US" sz="1200">
                <a:solidFill>
                  <a:schemeClr val="bg1"/>
                </a:solidFill>
                <a:latin typeface="Arial" panose="020B0604020202020204"/>
                <a:ea typeface="微软雅黑" panose="020B0503020204020204" charset="-122"/>
                <a:sym typeface="微软雅黑" panose="020B0503020204020204" charset="-122"/>
              </a:rPr>
            </a:fld>
            <a:endParaRPr lang="zh-CN" altLang="en-US" sz="1200" dirty="0">
              <a:solidFill>
                <a:schemeClr val="bg1"/>
              </a:solidFill>
              <a:latin typeface="Arial" panose="020B0604020202020204"/>
              <a:ea typeface="微软雅黑" panose="020B0503020204020204" charset="-122"/>
              <a:sym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mc:Choice xmlns:p14="http://schemas.microsoft.com/office/powerpoint/2010/main" Requires="p14">
      <p:transition spd="slow" p14:dur="1500"/>
    </mc:Choice>
    <mc:Fallback>
      <p:transition spd="slow"/>
    </mc:Fallback>
  </mc:AlternateContent>
  <p:hf sldNum="0" hdr="0" ftr="0" dt="0"/>
  <p:txStyles>
    <p:titleStyle>
      <a:lvl1pPr algn="ctr" defTabSz="6089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608965" rtl="0" eaLnBrk="1" latinLnBrk="0" hangingPunct="1">
        <a:spcBef>
          <a:spcPct val="20000"/>
        </a:spcBef>
        <a:buFont typeface="Arial" panose="020B0604020202020204"/>
        <a:buChar char="•"/>
        <a:defRPr sz="4300" kern="1200">
          <a:solidFill>
            <a:schemeClr val="tx1"/>
          </a:solidFill>
          <a:latin typeface="+mn-lt"/>
          <a:ea typeface="+mn-ea"/>
          <a:cs typeface="+mn-cs"/>
        </a:defRPr>
      </a:lvl1pPr>
      <a:lvl2pPr marL="989965" indent="-381000" algn="l" defTabSz="608965" rtl="0" eaLnBrk="1" latinLnBrk="0" hangingPunct="1">
        <a:spcBef>
          <a:spcPct val="20000"/>
        </a:spcBef>
        <a:buFont typeface="Arial" panose="020B0604020202020204"/>
        <a:buChar char="–"/>
        <a:defRPr sz="3700" kern="1200">
          <a:solidFill>
            <a:schemeClr val="tx1"/>
          </a:solidFill>
          <a:latin typeface="+mn-lt"/>
          <a:ea typeface="+mn-ea"/>
          <a:cs typeface="+mn-cs"/>
        </a:defRPr>
      </a:lvl2pPr>
      <a:lvl3pPr marL="1523365" indent="-304800" algn="l" defTabSz="608965" rtl="0" eaLnBrk="1" latinLnBrk="0" hangingPunct="1">
        <a:spcBef>
          <a:spcPct val="20000"/>
        </a:spcBef>
        <a:buFont typeface="Arial" panose="020B0604020202020204"/>
        <a:buChar char="•"/>
        <a:defRPr sz="3200" kern="1200">
          <a:solidFill>
            <a:schemeClr val="tx1"/>
          </a:solidFill>
          <a:latin typeface="+mn-lt"/>
          <a:ea typeface="+mn-ea"/>
          <a:cs typeface="+mn-cs"/>
        </a:defRPr>
      </a:lvl3pPr>
      <a:lvl4pPr marL="2132330"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4pPr>
      <a:lvl5pPr marL="274129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5pPr>
      <a:lvl6pPr marL="335089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6pPr>
      <a:lvl7pPr marL="3959860"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7pPr>
      <a:lvl8pPr marL="4569460"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8pPr>
      <a:lvl9pPr marL="517842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9pPr>
    </p:bodyStyle>
    <p:otherStyle>
      <a:defPPr>
        <a:defRPr lang="zh-CN"/>
      </a:defPPr>
      <a:lvl1pPr marL="0" algn="l" defTabSz="608965" rtl="0" eaLnBrk="1" latinLnBrk="0" hangingPunct="1">
        <a:defRPr sz="2400" kern="1200">
          <a:solidFill>
            <a:schemeClr val="tx1"/>
          </a:solidFill>
          <a:latin typeface="+mn-lt"/>
          <a:ea typeface="+mn-ea"/>
          <a:cs typeface="+mn-cs"/>
        </a:defRPr>
      </a:lvl1pPr>
      <a:lvl2pPr marL="608965" algn="l" defTabSz="608965" rtl="0" eaLnBrk="1" latinLnBrk="0" hangingPunct="1">
        <a:defRPr sz="2400" kern="1200">
          <a:solidFill>
            <a:schemeClr val="tx1"/>
          </a:solidFill>
          <a:latin typeface="+mn-lt"/>
          <a:ea typeface="+mn-ea"/>
          <a:cs typeface="+mn-cs"/>
        </a:defRPr>
      </a:lvl2pPr>
      <a:lvl3pPr marL="1218565" algn="l" defTabSz="608965" rtl="0" eaLnBrk="1" latinLnBrk="0" hangingPunct="1">
        <a:defRPr sz="2400" kern="1200">
          <a:solidFill>
            <a:schemeClr val="tx1"/>
          </a:solidFill>
          <a:latin typeface="+mn-lt"/>
          <a:ea typeface="+mn-ea"/>
          <a:cs typeface="+mn-cs"/>
        </a:defRPr>
      </a:lvl3pPr>
      <a:lvl4pPr marL="1827530" algn="l" defTabSz="608965" rtl="0" eaLnBrk="1" latinLnBrk="0" hangingPunct="1">
        <a:defRPr sz="2400" kern="1200">
          <a:solidFill>
            <a:schemeClr val="tx1"/>
          </a:solidFill>
          <a:latin typeface="+mn-lt"/>
          <a:ea typeface="+mn-ea"/>
          <a:cs typeface="+mn-cs"/>
        </a:defRPr>
      </a:lvl4pPr>
      <a:lvl5pPr marL="2437130" algn="l" defTabSz="608965" rtl="0" eaLnBrk="1" latinLnBrk="0" hangingPunct="1">
        <a:defRPr sz="2400" kern="1200">
          <a:solidFill>
            <a:schemeClr val="tx1"/>
          </a:solidFill>
          <a:latin typeface="+mn-lt"/>
          <a:ea typeface="+mn-ea"/>
          <a:cs typeface="+mn-cs"/>
        </a:defRPr>
      </a:lvl5pPr>
      <a:lvl6pPr marL="3046095" algn="l" defTabSz="608965" rtl="0" eaLnBrk="1" latinLnBrk="0" hangingPunct="1">
        <a:defRPr sz="2400" kern="1200">
          <a:solidFill>
            <a:schemeClr val="tx1"/>
          </a:solidFill>
          <a:latin typeface="+mn-lt"/>
          <a:ea typeface="+mn-ea"/>
          <a:cs typeface="+mn-cs"/>
        </a:defRPr>
      </a:lvl6pPr>
      <a:lvl7pPr marL="3655695" algn="l" defTabSz="608965" rtl="0" eaLnBrk="1" latinLnBrk="0" hangingPunct="1">
        <a:defRPr sz="2400" kern="1200">
          <a:solidFill>
            <a:schemeClr val="tx1"/>
          </a:solidFill>
          <a:latin typeface="+mn-lt"/>
          <a:ea typeface="+mn-ea"/>
          <a:cs typeface="+mn-cs"/>
        </a:defRPr>
      </a:lvl7pPr>
      <a:lvl8pPr marL="4264660" algn="l" defTabSz="608965" rtl="0" eaLnBrk="1" latinLnBrk="0" hangingPunct="1">
        <a:defRPr sz="2400" kern="1200">
          <a:solidFill>
            <a:schemeClr val="tx1"/>
          </a:solidFill>
          <a:latin typeface="+mn-lt"/>
          <a:ea typeface="+mn-ea"/>
          <a:cs typeface="+mn-cs"/>
        </a:defRPr>
      </a:lvl8pPr>
      <a:lvl9pPr marL="4873625" algn="l" defTabSz="6089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702175" y="1704340"/>
            <a:ext cx="2784475" cy="645160"/>
          </a:xfrm>
          <a:prstGeom prst="rect">
            <a:avLst/>
          </a:prstGeom>
        </p:spPr>
        <p:txBody>
          <a:bodyPr wrap="square">
            <a:spAutoFit/>
          </a:bodyPr>
          <a:lstStyle>
            <a:defPPr>
              <a:defRPr lang="zh-CN"/>
            </a:defPPr>
            <a:lvl1pPr algn="ctr">
              <a:defRPr sz="6600" b="0">
                <a:gradFill flip="none" rotWithShape="1">
                  <a:gsLst>
                    <a:gs pos="0">
                      <a:srgbClr val="004078"/>
                    </a:gs>
                    <a:gs pos="48000">
                      <a:srgbClr val="00A8FF"/>
                    </a:gs>
                    <a:gs pos="47000">
                      <a:srgbClr val="0C60B1"/>
                    </a:gs>
                    <a:gs pos="76000">
                      <a:srgbClr val="004078"/>
                    </a:gs>
                    <a:gs pos="66000">
                      <a:srgbClr val="0C60B1"/>
                    </a:gs>
                  </a:gsLst>
                  <a:lin ang="16200000" scaled="0"/>
                  <a:tileRect/>
                </a:gradFill>
                <a:effectLst/>
                <a:latin typeface="造字工房朗倩（非商用）常规体"/>
                <a:ea typeface="造字工房朗倩（非商用）常规体"/>
                <a:cs typeface="方正正大黑"/>
              </a:defRPr>
            </a:lvl1p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3600" b="1" i="0" u="none" strike="noStrike" kern="1200" cap="none" spc="0" normalizeH="0" baseline="0" noProof="0" dirty="0">
                <a:ln>
                  <a:noFill/>
                </a:ln>
                <a:solidFill>
                  <a:srgbClr val="FE9600"/>
                </a:solidFill>
                <a:effectLst/>
                <a:uLnTx/>
                <a:uFillTx/>
                <a:latin typeface="微软雅黑" panose="020B0503020204020204" charset="-122"/>
                <a:ea typeface="微软雅黑" panose="020B0503020204020204" charset="-122"/>
                <a:cs typeface="Arial" panose="020B0604020202020204"/>
              </a:rPr>
              <a:t>VASTDATA</a:t>
            </a:r>
            <a:endParaRPr kumimoji="0" lang="en-US" sz="3600" b="1" i="0" u="none" strike="noStrike" kern="1200" cap="none" spc="0" normalizeH="0" baseline="0" noProof="0" dirty="0">
              <a:ln>
                <a:noFill/>
              </a:ln>
              <a:solidFill>
                <a:srgbClr val="FE9600"/>
              </a:solidFill>
              <a:effectLst/>
              <a:uLnTx/>
              <a:uFillTx/>
              <a:latin typeface="微软雅黑" panose="020B0503020204020204" charset="-122"/>
              <a:ea typeface="微软雅黑" panose="020B0503020204020204" charset="-122"/>
              <a:cs typeface="Arial" panose="020B0604020202020204"/>
            </a:endParaRPr>
          </a:p>
        </p:txBody>
      </p:sp>
      <p:grpSp>
        <p:nvGrpSpPr>
          <p:cNvPr id="5" name="组合 4"/>
          <p:cNvGrpSpPr/>
          <p:nvPr/>
        </p:nvGrpSpPr>
        <p:grpSpPr>
          <a:xfrm>
            <a:off x="3849053" y="1650365"/>
            <a:ext cx="4490720" cy="753110"/>
            <a:chOff x="7472" y="1565"/>
            <a:chExt cx="4252" cy="1135"/>
          </a:xfrm>
        </p:grpSpPr>
        <p:cxnSp>
          <p:nvCxnSpPr>
            <p:cNvPr id="13" name="直线连接符 12"/>
            <p:cNvCxnSpPr/>
            <p:nvPr/>
          </p:nvCxnSpPr>
          <p:spPr>
            <a:xfrm>
              <a:off x="7472" y="1565"/>
              <a:ext cx="4252" cy="0"/>
            </a:xfrm>
            <a:prstGeom prst="line">
              <a:avLst/>
            </a:prstGeom>
            <a:ln w="25400" cmpd="sng">
              <a:gradFill>
                <a:gsLst>
                  <a:gs pos="0">
                    <a:schemeClr val="accent1">
                      <a:lumMod val="5000"/>
                      <a:lumOff val="95000"/>
                      <a:alpha val="9000"/>
                    </a:schemeClr>
                  </a:gs>
                  <a:gs pos="49000">
                    <a:srgbClr val="FE9600"/>
                  </a:gs>
                  <a:gs pos="100000">
                    <a:schemeClr val="accent1">
                      <a:lumMod val="30000"/>
                      <a:lumOff val="70000"/>
                      <a:alpha val="0"/>
                    </a:schemeClr>
                  </a:gs>
                </a:gsLst>
                <a:lin ang="0" scaled="1"/>
              </a:gradFill>
            </a:ln>
            <a:effectLst/>
          </p:spPr>
          <p:style>
            <a:lnRef idx="2">
              <a:schemeClr val="accent1"/>
            </a:lnRef>
            <a:fillRef idx="0">
              <a:schemeClr val="accent1"/>
            </a:fillRef>
            <a:effectRef idx="1">
              <a:schemeClr val="accent1"/>
            </a:effectRef>
            <a:fontRef idx="minor">
              <a:schemeClr val="tx1"/>
            </a:fontRef>
          </p:style>
        </p:cxnSp>
        <p:cxnSp>
          <p:nvCxnSpPr>
            <p:cNvPr id="14" name="直线连接符 13"/>
            <p:cNvCxnSpPr/>
            <p:nvPr/>
          </p:nvCxnSpPr>
          <p:spPr>
            <a:xfrm>
              <a:off x="7472" y="2700"/>
              <a:ext cx="4252" cy="0"/>
            </a:xfrm>
            <a:prstGeom prst="line">
              <a:avLst/>
            </a:prstGeom>
            <a:ln w="25400" cmpd="sng">
              <a:gradFill>
                <a:gsLst>
                  <a:gs pos="0">
                    <a:schemeClr val="accent1">
                      <a:lumMod val="5000"/>
                      <a:lumOff val="95000"/>
                      <a:alpha val="9000"/>
                    </a:schemeClr>
                  </a:gs>
                  <a:gs pos="49000">
                    <a:srgbClr val="FE9600"/>
                  </a:gs>
                  <a:gs pos="100000">
                    <a:schemeClr val="accent1">
                      <a:lumMod val="30000"/>
                      <a:lumOff val="70000"/>
                      <a:alpha val="0"/>
                    </a:schemeClr>
                  </a:gs>
                </a:gsLst>
                <a:lin ang="0" scaled="1"/>
              </a:gradFill>
            </a:ln>
            <a:effectLst/>
          </p:spPr>
          <p:style>
            <a:lnRef idx="2">
              <a:schemeClr val="accent1"/>
            </a:lnRef>
            <a:fillRef idx="0">
              <a:schemeClr val="accent1"/>
            </a:fillRef>
            <a:effectRef idx="1">
              <a:schemeClr val="accent1"/>
            </a:effectRef>
            <a:fontRef idx="minor">
              <a:schemeClr val="tx1"/>
            </a:fontRef>
          </p:style>
        </p:cxnSp>
      </p:grpSp>
      <p:sp>
        <p:nvSpPr>
          <p:cNvPr id="15" name="文本框 14"/>
          <p:cNvSpPr txBox="1"/>
          <p:nvPr/>
        </p:nvSpPr>
        <p:spPr>
          <a:xfrm>
            <a:off x="7310755" y="6466840"/>
            <a:ext cx="4566285" cy="215265"/>
          </a:xfrm>
          <a:prstGeom prst="rect">
            <a:avLst/>
          </a:prstGeom>
          <a:noFill/>
        </p:spPr>
        <p:txBody>
          <a:bodyPr wrap="square" lIns="0" tIns="0" rIns="0" bIns="0" rtlCol="0">
            <a:spAutoFit/>
          </a:bodyPr>
          <a:lstStyle/>
          <a:p>
            <a:pPr marL="0" marR="0" lvl="0" indent="0" algn="dist" defTabSz="6096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prstClr val="black">
                    <a:lumMod val="65000"/>
                    <a:lumOff val="35000"/>
                  </a:prstClr>
                </a:solidFill>
                <a:effectLst/>
                <a:uLnTx/>
                <a:uFillTx/>
                <a:latin typeface="微软雅黑" panose="020B0503020204020204" charset="-122"/>
                <a:ea typeface="微软雅黑" panose="020B0503020204020204" charset="-122"/>
                <a:cs typeface="+mn-cs"/>
              </a:rPr>
              <a:t>北京海量数据技术股份有限公司</a:t>
            </a:r>
            <a:r>
              <a:rPr kumimoji="0" lang="en-US" altLang="zh-CN" sz="1400" b="0" i="0" u="none" strike="noStrike" kern="1200" cap="none" spc="0" normalizeH="0" baseline="0" noProof="0" dirty="0">
                <a:ln>
                  <a:noFill/>
                </a:ln>
                <a:solidFill>
                  <a:prstClr val="black">
                    <a:lumMod val="65000"/>
                    <a:lumOff val="35000"/>
                  </a:prstClr>
                </a:solidFill>
                <a:effectLst/>
                <a:uLnTx/>
                <a:uFillTx/>
                <a:latin typeface="微软雅黑" panose="020B0503020204020204" charset="-122"/>
                <a:ea typeface="微软雅黑" panose="020B0503020204020204" charset="-122"/>
                <a:cs typeface="+mn-cs"/>
              </a:rPr>
              <a:t>   </a:t>
            </a:r>
            <a:r>
              <a:rPr kumimoji="0" lang="zh-CN" altLang="en-US" sz="1400" b="0" i="0" u="none" strike="noStrike" kern="1200" cap="none" spc="0" normalizeH="0" baseline="0" noProof="0" dirty="0">
                <a:ln>
                  <a:noFill/>
                </a:ln>
                <a:solidFill>
                  <a:prstClr val="black">
                    <a:lumMod val="65000"/>
                    <a:lumOff val="35000"/>
                  </a:prstClr>
                </a:solidFill>
                <a:effectLst/>
                <a:uLnTx/>
                <a:uFillTx/>
                <a:latin typeface="微软雅黑" panose="020B0503020204020204" charset="-122"/>
                <a:ea typeface="微软雅黑" panose="020B0503020204020204" charset="-122"/>
                <a:cs typeface="+mn-cs"/>
                <a:sym typeface="+mn-ea"/>
              </a:rPr>
              <a:t>【内部资料  严禁外传】</a:t>
            </a:r>
            <a:endParaRPr kumimoji="0" lang="zh-CN" altLang="en-US" sz="1400" b="0" i="0" u="none" strike="noStrike" kern="1200" cap="none" spc="0" normalizeH="0" baseline="0" noProof="0" dirty="0">
              <a:ln>
                <a:noFill/>
              </a:ln>
              <a:solidFill>
                <a:prstClr val="black">
                  <a:lumMod val="65000"/>
                  <a:lumOff val="35000"/>
                </a:prstClr>
              </a:solidFill>
              <a:effectLst/>
              <a:uLnTx/>
              <a:uFillTx/>
              <a:latin typeface="微软雅黑" panose="020B0503020204020204" charset="-122"/>
              <a:ea typeface="微软雅黑" panose="020B0503020204020204" charset="-122"/>
              <a:cs typeface="+mn-cs"/>
              <a:sym typeface="+mn-ea"/>
            </a:endParaRPr>
          </a:p>
        </p:txBody>
      </p:sp>
      <p:sp>
        <p:nvSpPr>
          <p:cNvPr id="3" name="文本框 2"/>
          <p:cNvSpPr txBox="1"/>
          <p:nvPr/>
        </p:nvSpPr>
        <p:spPr>
          <a:xfrm>
            <a:off x="1392968" y="3013501"/>
            <a:ext cx="9402887" cy="829945"/>
          </a:xfrm>
          <a:prstGeom prst="rect">
            <a:avLst/>
          </a:prstGeom>
        </p:spPr>
        <p:txBody>
          <a:bodyPr wrap="square">
            <a:spAutoFit/>
          </a:bodyPr>
          <a:lstStyle>
            <a:lvl1pPr algn="ctr" defTabSz="608965">
              <a:defRPr lang="zh-CN" altLang="en-US" sz="4400" b="1" spc="300">
                <a:gradFill flip="none" rotWithShape="1">
                  <a:gsLst>
                    <a:gs pos="15000">
                      <a:srgbClr val="142657"/>
                    </a:gs>
                    <a:gs pos="48000">
                      <a:srgbClr val="0270C5"/>
                    </a:gs>
                    <a:gs pos="46000">
                      <a:srgbClr val="043A95"/>
                    </a:gs>
                    <a:gs pos="100000">
                      <a:srgbClr val="142657"/>
                    </a:gs>
                    <a:gs pos="68000">
                      <a:srgbClr val="043A95"/>
                    </a:gs>
                  </a:gsLst>
                  <a:lin ang="16020000" scaled="0"/>
                  <a:tileRect/>
                </a:gradFill>
                <a:effectLst/>
                <a:latin typeface="微软雅黑" panose="020B0503020204020204" charset="-122"/>
                <a:ea typeface="微软雅黑" panose="020B0503020204020204" charset="-122"/>
                <a:cs typeface="方正正大黑"/>
              </a:defRPr>
            </a:lvl1pPr>
          </a:lstStyle>
          <a:p>
            <a:pPr marL="0" marR="0" lvl="0" indent="0" algn="ctr" defTabSz="608965" rtl="0" eaLnBrk="1" fontAlgn="base" latinLnBrk="0" hangingPunct="1">
              <a:lnSpc>
                <a:spcPct val="100000"/>
              </a:lnSpc>
              <a:spcBef>
                <a:spcPct val="0"/>
              </a:spcBef>
              <a:spcAft>
                <a:spcPct val="0"/>
              </a:spcAft>
              <a:buClrTx/>
              <a:buSzTx/>
              <a:buFontTx/>
              <a:buNone/>
              <a:defRPr/>
            </a:pPr>
            <a:r>
              <a:rPr kumimoji="0" sz="4800" b="1" i="0" u="none" strike="noStrike" kern="1200" cap="none" spc="300" normalizeH="0" baseline="0" noProof="0" dirty="0">
                <a:ln>
                  <a:noFill/>
                </a:ln>
                <a:solidFill>
                  <a:prstClr val="black">
                    <a:lumMod val="85000"/>
                    <a:lumOff val="15000"/>
                  </a:prstClr>
                </a:solidFill>
                <a:effectLst>
                  <a:reflection blurRad="6350" stA="18000" endA="300" endPos="45500" dist="50800" dir="5400000" sy="-100000" algn="bl" rotWithShape="0"/>
                </a:effectLst>
                <a:uLnTx/>
                <a:uFillTx/>
                <a:latin typeface="微软雅黑" panose="020B0503020204020204" charset="-122"/>
                <a:ea typeface="微软雅黑" panose="020B0503020204020204" charset="-122"/>
                <a:sym typeface="微软雅黑" panose="020B0503020204020204" charset="-122"/>
              </a:rPr>
              <a:t>数据库基</a:t>
            </a:r>
            <a:r>
              <a:rPr kumimoji="0" sz="4800" b="1" i="0" u="none" strike="noStrike" kern="1200" cap="none" spc="300" normalizeH="0" baseline="0" noProof="0" dirty="0">
                <a:ln>
                  <a:noFill/>
                </a:ln>
                <a:solidFill>
                  <a:prstClr val="black">
                    <a:lumMod val="85000"/>
                    <a:lumOff val="15000"/>
                  </a:prstClr>
                </a:solidFill>
                <a:effectLst>
                  <a:reflection blurRad="6350" stA="18000" endA="300" endPos="45500" dist="50800" dir="5400000" sy="-100000" algn="bl" rotWithShape="0"/>
                </a:effectLst>
                <a:uLnTx/>
                <a:uFillTx/>
                <a:latin typeface="微软雅黑" panose="020B0503020204020204" charset="-122"/>
                <a:ea typeface="微软雅黑" panose="020B0503020204020204" charset="-122"/>
                <a:sym typeface="微软雅黑" panose="020B0503020204020204" charset="-122"/>
              </a:rPr>
              <a:t>本原理（</a:t>
            </a:r>
            <a:r>
              <a:rPr kumimoji="0" sz="4800" b="1" i="0" u="none" strike="noStrike" kern="1200" cap="none" spc="300" normalizeH="0" baseline="0" noProof="0" dirty="0">
                <a:ln>
                  <a:noFill/>
                </a:ln>
                <a:solidFill>
                  <a:prstClr val="black">
                    <a:lumMod val="85000"/>
                    <a:lumOff val="15000"/>
                  </a:prstClr>
                </a:solidFill>
                <a:effectLst>
                  <a:reflection blurRad="6350" stA="18000" endA="300" endPos="45500" dist="50800" dir="5400000" sy="-100000" algn="bl" rotWithShape="0"/>
                </a:effectLst>
                <a:uLnTx/>
                <a:uFillTx/>
                <a:latin typeface="微软雅黑" panose="020B0503020204020204" charset="-122"/>
                <a:ea typeface="微软雅黑" panose="020B0503020204020204" charset="-122"/>
                <a:sym typeface="微软雅黑" panose="020B0503020204020204" charset="-122"/>
              </a:rPr>
              <a:t>存储引擎）</a:t>
            </a:r>
            <a:endParaRPr kumimoji="0" sz="4800" b="1" i="0" u="none" strike="noStrike" kern="1200" cap="none" spc="300" normalizeH="0" baseline="0" noProof="0" dirty="0">
              <a:ln>
                <a:noFill/>
              </a:ln>
              <a:solidFill>
                <a:prstClr val="black">
                  <a:lumMod val="85000"/>
                  <a:lumOff val="15000"/>
                </a:prstClr>
              </a:solidFill>
              <a:effectLst>
                <a:reflection blurRad="6350" stA="18000" endA="300" endPos="45500" dist="50800" dir="5400000" sy="-100000" algn="bl" rotWithShape="0"/>
              </a:effectLst>
              <a:uLnTx/>
              <a:uFillTx/>
              <a:latin typeface="微软雅黑" panose="020B0503020204020204" charset="-122"/>
              <a:ea typeface="微软雅黑" panose="020B0503020204020204" charset="-122"/>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Broken HOT </a:t>
            </a:r>
            <a:r>
              <a:rPr lang="en-US" altLang="zh-CN"/>
              <a:t>chain</a:t>
            </a:r>
            <a:endParaRPr lang="en-US" altLang="zh-CN"/>
          </a:p>
        </p:txBody>
      </p:sp>
      <p:pic>
        <p:nvPicPr>
          <p:cNvPr id="3" name="图片 2" descr="brokenhotchain"/>
          <p:cNvPicPr>
            <a:picLocks noChangeAspect="1"/>
          </p:cNvPicPr>
          <p:nvPr/>
        </p:nvPicPr>
        <p:blipFill>
          <a:blip r:embed="rId1"/>
          <a:stretch>
            <a:fillRect/>
          </a:stretch>
        </p:blipFill>
        <p:spPr>
          <a:xfrm>
            <a:off x="4353560" y="912495"/>
            <a:ext cx="6983095" cy="5466715"/>
          </a:xfrm>
          <a:prstGeom prst="rect">
            <a:avLst/>
          </a:prstGeom>
        </p:spPr>
      </p:pic>
      <p:sp>
        <p:nvSpPr>
          <p:cNvPr id="4" name="文本框 3"/>
          <p:cNvSpPr txBox="1"/>
          <p:nvPr/>
        </p:nvSpPr>
        <p:spPr>
          <a:xfrm>
            <a:off x="443865" y="1001395"/>
            <a:ext cx="3977005" cy="5077460"/>
          </a:xfrm>
          <a:prstGeom prst="rect">
            <a:avLst/>
          </a:prstGeom>
          <a:noFill/>
        </p:spPr>
        <p:txBody>
          <a:bodyPr wrap="square" rtlCol="0">
            <a:spAutoFit/>
          </a:bodyPr>
          <a:p>
            <a:pPr>
              <a:lnSpc>
                <a:spcPct val="150000"/>
              </a:lnSpc>
            </a:pPr>
            <a:r>
              <a:rPr lang="en-US" altLang="zh-CN" sz="1800">
                <a:cs typeface="+mn-lt"/>
              </a:rPr>
              <a:t>	</a:t>
            </a:r>
            <a:r>
              <a:rPr lang="zh-CN" altLang="en-US" sz="1800">
                <a:cs typeface="+mn-lt"/>
              </a:rPr>
              <a:t>目前</a:t>
            </a:r>
            <a:r>
              <a:rPr lang="en-US" altLang="zh-CN" sz="1800">
                <a:cs typeface="+mn-lt"/>
              </a:rPr>
              <a:t>Vastbase</a:t>
            </a:r>
            <a:r>
              <a:rPr lang="zh-CN" altLang="en-US" sz="1800">
                <a:cs typeface="+mn-lt"/>
              </a:rPr>
              <a:t>在创建索引时遇到这种情况</a:t>
            </a:r>
            <a:r>
              <a:rPr lang="en-US" altLang="zh-CN" sz="1800">
                <a:cs typeface="+mn-lt"/>
              </a:rPr>
              <a:t>，</a:t>
            </a:r>
            <a:r>
              <a:rPr lang="zh-CN" altLang="en-US" sz="1800">
                <a:cs typeface="+mn-lt"/>
              </a:rPr>
              <a:t>索引中只会记录事务</a:t>
            </a:r>
            <a:r>
              <a:rPr lang="en-US" altLang="zh-CN" sz="1800">
                <a:cs typeface="+mn-lt"/>
              </a:rPr>
              <a:t>T4</a:t>
            </a:r>
            <a:r>
              <a:rPr lang="zh-CN" altLang="en-US" sz="1800">
                <a:cs typeface="+mn-lt"/>
              </a:rPr>
              <a:t>产生的记录，这使得某些快照在扫描表</a:t>
            </a:r>
            <a:r>
              <a:rPr lang="en-US" altLang="zh-CN" sz="1800">
                <a:cs typeface="+mn-lt"/>
              </a:rPr>
              <a:t>t</a:t>
            </a:r>
            <a:r>
              <a:rPr lang="zh-CN" altLang="en-US" sz="1800">
                <a:cs typeface="+mn-lt"/>
              </a:rPr>
              <a:t>时不能使用索引</a:t>
            </a:r>
            <a:r>
              <a:rPr lang="en-US" altLang="zh-CN" sz="1800">
                <a:cs typeface="+mn-lt"/>
                <a:sym typeface="+mn-ea"/>
              </a:rPr>
              <a:t>idx_t_c1</a:t>
            </a:r>
            <a:r>
              <a:rPr lang="zh-CN" altLang="en-US" sz="1800">
                <a:cs typeface="+mn-lt"/>
                <a:sym typeface="+mn-ea"/>
              </a:rPr>
              <a:t>。为解决此问题，系统表</a:t>
            </a:r>
            <a:r>
              <a:rPr lang="en-US" altLang="zh-CN" sz="1800">
                <a:cs typeface="+mn-lt"/>
                <a:sym typeface="+mn-ea"/>
              </a:rPr>
              <a:t>pg_index</a:t>
            </a:r>
            <a:r>
              <a:rPr lang="zh-CN" altLang="en-US" sz="1800">
                <a:cs typeface="+mn-lt"/>
                <a:sym typeface="+mn-ea"/>
              </a:rPr>
              <a:t>中有个</a:t>
            </a:r>
            <a:r>
              <a:rPr lang="zh-CN" altLang="en-US" sz="1800">
                <a:cs typeface="+mn-lt"/>
                <a:sym typeface="+mn-ea"/>
              </a:rPr>
              <a:t>字段indcheckxmin：</a:t>
            </a:r>
            <a:endParaRPr lang="zh-CN" altLang="en-US" sz="1800">
              <a:cs typeface="+mn-lt"/>
              <a:sym typeface="+mn-ea"/>
            </a:endParaRPr>
          </a:p>
          <a:p>
            <a:pPr>
              <a:lnSpc>
                <a:spcPct val="150000"/>
              </a:lnSpc>
            </a:pPr>
            <a:r>
              <a:rPr lang="zh-CN" altLang="en-US" sz="1800">
                <a:cs typeface="+mn-lt"/>
                <a:sym typeface="+mn-ea"/>
              </a:rPr>
              <a:t>If true, queries must not use the index until the xmin of this pg_index row is below their </a:t>
            </a:r>
            <a:r>
              <a:rPr lang="zh-CN" altLang="en-US" sz="1800">
                <a:solidFill>
                  <a:srgbClr val="FF0000"/>
                </a:solidFill>
                <a:cs typeface="+mn-lt"/>
                <a:sym typeface="+mn-ea"/>
              </a:rPr>
              <a:t>TransactionXmin</a:t>
            </a:r>
            <a:r>
              <a:rPr lang="zh-CN" altLang="en-US" sz="1800">
                <a:cs typeface="+mn-lt"/>
                <a:sym typeface="+mn-ea"/>
              </a:rPr>
              <a:t> event horizon, because the table may contain broken HOT chains with incompatible rows that they can see</a:t>
            </a:r>
            <a:r>
              <a:rPr lang="en-US" altLang="zh-CN" sz="1800">
                <a:cs typeface="+mn-lt"/>
                <a:sym typeface="+mn-ea"/>
              </a:rPr>
              <a:t>.</a:t>
            </a:r>
            <a:endParaRPr lang="en-US" altLang="zh-CN" sz="1800">
              <a:cs typeface="+mn-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TOAST</a:t>
            </a:r>
            <a:endParaRPr lang="en-US" altLang="zh-CN"/>
          </a:p>
        </p:txBody>
      </p:sp>
      <p:sp>
        <p:nvSpPr>
          <p:cNvPr id="3" name="文本框 2"/>
          <p:cNvSpPr txBox="1"/>
          <p:nvPr/>
        </p:nvSpPr>
        <p:spPr>
          <a:xfrm>
            <a:off x="356870" y="784225"/>
            <a:ext cx="11399520" cy="5631180"/>
          </a:xfrm>
          <a:prstGeom prst="rect">
            <a:avLst/>
          </a:prstGeom>
          <a:noFill/>
        </p:spPr>
        <p:txBody>
          <a:bodyPr wrap="square" rtlCol="0">
            <a:spAutoFit/>
          </a:bodyPr>
          <a:p>
            <a:pPr algn="l">
              <a:lnSpc>
                <a:spcPct val="150000"/>
              </a:lnSpc>
            </a:pPr>
            <a:r>
              <a:rPr lang="en-US" altLang="zh-CN" sz="1200">
                <a:cs typeface="+mn-lt"/>
              </a:rPr>
              <a:t>	Vastbase uses a fixed page size (commonly 8 kB), and does not allow tuples to span multiple pages. Therefore, it is not possible to store very large field values directly. To overcome this limitation, large field values are compressed and/or broken up into multiple physical rows. This happens transparently to the user, with only small impact on most of the backend code. The technique is affectionately known as TOAST.</a:t>
            </a:r>
            <a:endParaRPr lang="en-US" altLang="zh-CN" sz="1200">
              <a:cs typeface="+mn-lt"/>
            </a:endParaRPr>
          </a:p>
          <a:p>
            <a:pPr algn="l">
              <a:lnSpc>
                <a:spcPct val="150000"/>
              </a:lnSpc>
            </a:pPr>
            <a:r>
              <a:rPr lang="en-US" altLang="zh-CN" sz="1200">
                <a:cs typeface="+mn-lt"/>
              </a:rPr>
              <a:t>	Only certain data types support TOAST — there is no need to impose the overhead on data types that cannot produce large field values. To support TOAST, a data type must have a variable-length (varlena) representation, in which, ordinarily, </a:t>
            </a:r>
            <a:r>
              <a:rPr lang="en-US" altLang="zh-CN" sz="1200">
                <a:solidFill>
                  <a:srgbClr val="FF0000"/>
                </a:solidFill>
                <a:cs typeface="+mn-lt"/>
              </a:rPr>
              <a:t>the first four-byte word of any stored value contains the total length of the value in bytes (including itself)</a:t>
            </a:r>
            <a:r>
              <a:rPr lang="en-US" altLang="zh-CN" sz="1200">
                <a:cs typeface="+mn-lt"/>
              </a:rPr>
              <a:t>. TOAST does not constrain the rest of the data type's representation. The special representations collectively called TOASTed values work by modifying or reinterpreting this </a:t>
            </a:r>
            <a:r>
              <a:rPr lang="en-US" altLang="zh-CN" sz="1200">
                <a:solidFill>
                  <a:srgbClr val="FF0000"/>
                </a:solidFill>
                <a:cs typeface="+mn-lt"/>
              </a:rPr>
              <a:t>initial length word</a:t>
            </a:r>
            <a:r>
              <a:rPr lang="en-US" altLang="zh-CN" sz="1200">
                <a:cs typeface="+mn-lt"/>
              </a:rPr>
              <a:t>. Therefore, the C-level functions supporting a TOAST-able data type must be careful about how they handle potentially TOASTed input values: an input might not actually consist of a four-byte length word and contents until after it's been detoasted.</a:t>
            </a:r>
            <a:endParaRPr lang="en-US" altLang="zh-CN" sz="1200">
              <a:cs typeface="+mn-lt"/>
            </a:endParaRPr>
          </a:p>
          <a:p>
            <a:pPr algn="l">
              <a:lnSpc>
                <a:spcPct val="150000"/>
              </a:lnSpc>
            </a:pPr>
            <a:r>
              <a:rPr lang="en-US" altLang="zh-CN" sz="1200">
                <a:cs typeface="+mn-lt"/>
              </a:rPr>
              <a:t>	TOAST usurps </a:t>
            </a:r>
            <a:r>
              <a:rPr lang="en-US" altLang="zh-CN" sz="1200">
                <a:solidFill>
                  <a:srgbClr val="FF0000"/>
                </a:solidFill>
                <a:cs typeface="+mn-lt"/>
              </a:rPr>
              <a:t>two bits of the varlena length word</a:t>
            </a:r>
            <a:r>
              <a:rPr lang="en-US" altLang="zh-CN" sz="1200">
                <a:cs typeface="+mn-lt"/>
              </a:rPr>
              <a:t> (the high-order bits on big-endian machines, the low-order bits on little-endian machines), thereby limiting the logical size of any value of a TOAST-able data type to </a:t>
            </a:r>
            <a:r>
              <a:rPr lang="en-US" altLang="zh-CN" sz="1200">
                <a:solidFill>
                  <a:srgbClr val="FF0000"/>
                </a:solidFill>
                <a:cs typeface="+mn-lt"/>
              </a:rPr>
              <a:t>1 GB (2</a:t>
            </a:r>
            <a:r>
              <a:rPr lang="en-US" altLang="zh-CN" sz="1200" baseline="30000">
                <a:solidFill>
                  <a:srgbClr val="FF0000"/>
                </a:solidFill>
                <a:cs typeface="+mn-lt"/>
              </a:rPr>
              <a:t>30</a:t>
            </a:r>
            <a:r>
              <a:rPr lang="en-US" altLang="zh-CN" sz="1200">
                <a:solidFill>
                  <a:srgbClr val="FF0000"/>
                </a:solidFill>
                <a:cs typeface="+mn-lt"/>
              </a:rPr>
              <a:t> - 1 bytes)</a:t>
            </a:r>
            <a:r>
              <a:rPr lang="en-US" altLang="zh-CN" sz="1200">
                <a:cs typeface="+mn-lt"/>
              </a:rPr>
              <a:t>. When both bits are zero, the value is an ordinary un-TOASTed value of the data type, and the remaining bits of the length word give the total datum size (including length word) in bytes. </a:t>
            </a:r>
            <a:r>
              <a:rPr lang="en-US" altLang="zh-CN" sz="1200">
                <a:solidFill>
                  <a:srgbClr val="FF0000"/>
                </a:solidFill>
                <a:cs typeface="+mn-lt"/>
              </a:rPr>
              <a:t>When the highest-order or lowest-order bit is set, the value has only a single-byte header instead of the normal four-byte header</a:t>
            </a:r>
            <a:r>
              <a:rPr lang="en-US" altLang="zh-CN" sz="1200">
                <a:cs typeface="+mn-lt"/>
              </a:rPr>
              <a:t>, and the remaining bits of that byte give the total datum size (including length byte) in bytes. This alternative supports space-efficient storage of values </a:t>
            </a:r>
            <a:r>
              <a:rPr lang="en-US" altLang="zh-CN" sz="1200">
                <a:solidFill>
                  <a:srgbClr val="FF0000"/>
                </a:solidFill>
                <a:cs typeface="+mn-lt"/>
              </a:rPr>
              <a:t>shorter than 127 bytes</a:t>
            </a:r>
            <a:r>
              <a:rPr lang="en-US" altLang="zh-CN" sz="1200">
                <a:cs typeface="+mn-lt"/>
              </a:rPr>
              <a:t>, while still allowing the data type to grow to 1 GB at need. Values with single-byte headers aren't aligned on any particular boundary, whereas values with four-byte headers are aligned on at least a four-byte boundary; this omission of alignment padding provides additional space savings that is significant compared to short values. </a:t>
            </a:r>
            <a:r>
              <a:rPr lang="en-US" altLang="zh-CN" sz="1200">
                <a:solidFill>
                  <a:srgbClr val="FF0000"/>
                </a:solidFill>
                <a:cs typeface="+mn-lt"/>
              </a:rPr>
              <a:t>As a special case, if the remaining bits of a single-byte header are all zero (which would be impossible for a self-inclusive length), the value is a pointer to out-of-line data. The type and size of such a TOAST pointer are determined by a code stored in the second byte of the datum.</a:t>
            </a:r>
            <a:r>
              <a:rPr lang="en-US" altLang="zh-CN" sz="1200">
                <a:cs typeface="+mn-lt"/>
              </a:rPr>
              <a:t> Lastly, when the highest-order or lowest-order bit is clear but the adjacent bit is set, the content of the datum has been compressed and must be decompressed before use. In this case the remaining bits of the four-byte length word give the total size of the compressed datum, not the original data. Note that compression is also possible for out-of-line data but the varlena header does not tell whether it has occurred — the content of the TOAST pointer tells that, instead.</a:t>
            </a:r>
            <a:endParaRPr lang="en-US" altLang="zh-CN" sz="12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Out-of-Line, On-Disk TOAST Storage</a:t>
            </a:r>
            <a:endParaRPr lang="en-US" altLang="zh-CN"/>
          </a:p>
        </p:txBody>
      </p:sp>
      <p:sp>
        <p:nvSpPr>
          <p:cNvPr id="3" name="文本框 2"/>
          <p:cNvSpPr txBox="1"/>
          <p:nvPr/>
        </p:nvSpPr>
        <p:spPr>
          <a:xfrm>
            <a:off x="356870" y="683260"/>
            <a:ext cx="11544935" cy="3692525"/>
          </a:xfrm>
          <a:prstGeom prst="rect">
            <a:avLst/>
          </a:prstGeom>
          <a:noFill/>
        </p:spPr>
        <p:txBody>
          <a:bodyPr wrap="square" rtlCol="0">
            <a:spAutoFit/>
          </a:bodyPr>
          <a:p>
            <a:pPr algn="l">
              <a:lnSpc>
                <a:spcPct val="150000"/>
              </a:lnSpc>
            </a:pPr>
            <a:r>
              <a:rPr lang="en-US" altLang="zh-CN" sz="1200">
                <a:cs typeface="+mn-lt"/>
              </a:rPr>
              <a:t>	</a:t>
            </a:r>
            <a:r>
              <a:rPr lang="zh-CN" altLang="en-US" sz="1200">
                <a:cs typeface="+mn-lt"/>
              </a:rPr>
              <a:t>If any of the columns of a table are TOAST-able, the table will have an associated TOAST table, whose OID is stored in the table's </a:t>
            </a:r>
            <a:r>
              <a:rPr lang="zh-CN" altLang="en-US" sz="1200">
                <a:solidFill>
                  <a:srgbClr val="FF0000"/>
                </a:solidFill>
                <a:cs typeface="+mn-lt"/>
              </a:rPr>
              <a:t>pg_class.reltoastrelid</a:t>
            </a:r>
            <a:r>
              <a:rPr lang="zh-CN" altLang="en-US" sz="1200">
                <a:cs typeface="+mn-lt"/>
              </a:rPr>
              <a:t> entry. On-disk TOASTed values are kept in the TOAST table, as described in more detail below.</a:t>
            </a:r>
            <a:endParaRPr lang="zh-CN" altLang="en-US" sz="1200">
              <a:cs typeface="+mn-lt"/>
            </a:endParaRPr>
          </a:p>
          <a:p>
            <a:pPr algn="l">
              <a:lnSpc>
                <a:spcPct val="150000"/>
              </a:lnSpc>
            </a:pPr>
            <a:r>
              <a:rPr lang="en-US" altLang="zh-CN" sz="1200">
                <a:cs typeface="+mn-lt"/>
              </a:rPr>
              <a:t>	Out-of-line values are divided (after compression if used) into chunks of at most </a:t>
            </a:r>
            <a:r>
              <a:rPr lang="en-US" altLang="zh-CN" sz="1200">
                <a:solidFill>
                  <a:srgbClr val="FF0000"/>
                </a:solidFill>
                <a:cs typeface="+mn-lt"/>
              </a:rPr>
              <a:t>TOAST_MAX_CHUNK_SIZE</a:t>
            </a:r>
            <a:r>
              <a:rPr lang="en-US" altLang="zh-CN" sz="1200">
                <a:cs typeface="+mn-lt"/>
              </a:rPr>
              <a:t> bytes (by default this value is chosen so that four chunk rows will fit on a page, making it about 2000 bytes). Each chunk is stored as a separate row in the TOAST table belonging to the owning table. Every TOAST table has the columns </a:t>
            </a:r>
            <a:r>
              <a:rPr lang="en-US" altLang="zh-CN" sz="1200">
                <a:solidFill>
                  <a:srgbClr val="FF0000"/>
                </a:solidFill>
                <a:cs typeface="+mn-lt"/>
              </a:rPr>
              <a:t>chunk_id</a:t>
            </a:r>
            <a:r>
              <a:rPr lang="en-US" altLang="zh-CN" sz="1200">
                <a:cs typeface="+mn-lt"/>
              </a:rPr>
              <a:t> (an OID identifying the particular TOASTed value), </a:t>
            </a:r>
            <a:r>
              <a:rPr lang="en-US" altLang="zh-CN" sz="1200">
                <a:solidFill>
                  <a:srgbClr val="FF0000"/>
                </a:solidFill>
                <a:cs typeface="+mn-lt"/>
              </a:rPr>
              <a:t>chunk_seq</a:t>
            </a:r>
            <a:r>
              <a:rPr lang="en-US" altLang="zh-CN" sz="1200">
                <a:cs typeface="+mn-lt"/>
              </a:rPr>
              <a:t> (a sequence number for the chunk within its value), and </a:t>
            </a:r>
            <a:r>
              <a:rPr lang="en-US" altLang="zh-CN" sz="1200">
                <a:solidFill>
                  <a:srgbClr val="FF0000"/>
                </a:solidFill>
                <a:cs typeface="+mn-lt"/>
              </a:rPr>
              <a:t>chunk_data</a:t>
            </a:r>
            <a:r>
              <a:rPr lang="en-US" altLang="zh-CN" sz="1200">
                <a:cs typeface="+mn-lt"/>
              </a:rPr>
              <a:t> (the actual data of the chunk). </a:t>
            </a:r>
            <a:r>
              <a:rPr lang="en-US" altLang="zh-CN" sz="1200">
                <a:solidFill>
                  <a:srgbClr val="FF0000"/>
                </a:solidFill>
                <a:cs typeface="+mn-lt"/>
              </a:rPr>
              <a:t>A unique index on chunk_id and chunk_seq provides fast retrieval of the values</a:t>
            </a:r>
            <a:r>
              <a:rPr lang="en-US" altLang="zh-CN" sz="1200">
                <a:cs typeface="+mn-lt"/>
              </a:rPr>
              <a:t>. A pointer datum representing an out-of-line on-disk TOASTed value therefore needs to store the OID of the TOAST table in which to look and the OID of the specific value (its chunk_id). For convenience, pointer datums also store the </a:t>
            </a:r>
            <a:r>
              <a:rPr lang="en-US" altLang="zh-CN" sz="1200">
                <a:solidFill>
                  <a:srgbClr val="FF0000"/>
                </a:solidFill>
                <a:cs typeface="+mn-lt"/>
              </a:rPr>
              <a:t>logical datum size</a:t>
            </a:r>
            <a:r>
              <a:rPr lang="en-US" altLang="zh-CN" sz="1200">
                <a:cs typeface="+mn-lt"/>
              </a:rPr>
              <a:t> (original uncompressed data length), </a:t>
            </a:r>
            <a:r>
              <a:rPr lang="en-US" altLang="zh-CN" sz="1200">
                <a:solidFill>
                  <a:srgbClr val="FF0000"/>
                </a:solidFill>
                <a:cs typeface="+mn-lt"/>
              </a:rPr>
              <a:t>physical stored size</a:t>
            </a:r>
            <a:r>
              <a:rPr lang="en-US" altLang="zh-CN" sz="1200">
                <a:cs typeface="+mn-lt"/>
              </a:rPr>
              <a:t> (different if compression was applied), and </a:t>
            </a:r>
            <a:r>
              <a:rPr lang="en-US" altLang="zh-CN" sz="1200">
                <a:solidFill>
                  <a:srgbClr val="FF0000"/>
                </a:solidFill>
                <a:cs typeface="+mn-lt"/>
              </a:rPr>
              <a:t>the compression method used, if any</a:t>
            </a:r>
            <a:r>
              <a:rPr lang="en-US" altLang="zh-CN" sz="1200">
                <a:cs typeface="+mn-lt"/>
              </a:rPr>
              <a:t>. Allowing for the varlena header bytes, </a:t>
            </a:r>
            <a:r>
              <a:rPr lang="en-US" altLang="zh-CN" sz="1200">
                <a:solidFill>
                  <a:srgbClr val="FF0000"/>
                </a:solidFill>
                <a:cs typeface="+mn-lt"/>
              </a:rPr>
              <a:t>the total size of an on-disk TOAST pointer datum is therefore 18 bytes regardless of the actual size of the represented value</a:t>
            </a:r>
            <a:r>
              <a:rPr lang="en-US" altLang="zh-CN" sz="1200">
                <a:cs typeface="+mn-lt"/>
              </a:rPr>
              <a:t>.</a:t>
            </a:r>
            <a:endParaRPr lang="en-US" altLang="zh-CN" sz="1200">
              <a:cs typeface="+mn-lt"/>
            </a:endParaRPr>
          </a:p>
          <a:p>
            <a:pPr algn="l">
              <a:lnSpc>
                <a:spcPct val="150000"/>
              </a:lnSpc>
            </a:pPr>
            <a:r>
              <a:rPr lang="en-US" altLang="zh-CN" sz="1200">
                <a:cs typeface="+mn-lt"/>
              </a:rPr>
              <a:t>	The TOAST management code is triggered only when a row value to be stored in a table is wider than </a:t>
            </a:r>
            <a:r>
              <a:rPr lang="en-US" altLang="zh-CN" sz="1200">
                <a:solidFill>
                  <a:srgbClr val="FF0000"/>
                </a:solidFill>
                <a:cs typeface="+mn-lt"/>
              </a:rPr>
              <a:t>TOAST_TUPLE_THRESHOLD</a:t>
            </a:r>
            <a:r>
              <a:rPr lang="en-US" altLang="zh-CN" sz="1200">
                <a:cs typeface="+mn-lt"/>
              </a:rPr>
              <a:t> bytes (normally 2 kB). The TOAST code will compress and/or move field values out-of-line until the row value is shorter than </a:t>
            </a:r>
            <a:r>
              <a:rPr lang="en-US" altLang="zh-CN" sz="1200">
                <a:solidFill>
                  <a:srgbClr val="FF0000"/>
                </a:solidFill>
                <a:cs typeface="+mn-lt"/>
              </a:rPr>
              <a:t>TOAST_TUPLE_TARGET</a:t>
            </a:r>
            <a:r>
              <a:rPr lang="en-US" altLang="zh-CN" sz="1200">
                <a:cs typeface="+mn-lt"/>
              </a:rPr>
              <a:t> bytes (also normally 2 kB, adjustable) or no more gains can be had. During an UPDATE operation, values of unchanged fields are normally preserved as-is; so an UPDATE of a row with out-of-line values incurs no TOAST costs if none of the out-of-line values change.</a:t>
            </a:r>
            <a:endParaRPr lang="en-US" altLang="zh-CN" sz="12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Out-of-Line, In-Memory TOAST Storage</a:t>
            </a:r>
            <a:endParaRPr lang="en-US" altLang="zh-CN"/>
          </a:p>
        </p:txBody>
      </p:sp>
      <p:sp>
        <p:nvSpPr>
          <p:cNvPr id="3" name="文本框 2"/>
          <p:cNvSpPr txBox="1"/>
          <p:nvPr/>
        </p:nvSpPr>
        <p:spPr>
          <a:xfrm>
            <a:off x="356870" y="683260"/>
            <a:ext cx="11544935" cy="5631180"/>
          </a:xfrm>
          <a:prstGeom prst="rect">
            <a:avLst/>
          </a:prstGeom>
          <a:noFill/>
        </p:spPr>
        <p:txBody>
          <a:bodyPr wrap="square" rtlCol="0">
            <a:spAutoFit/>
          </a:bodyPr>
          <a:p>
            <a:pPr algn="l">
              <a:lnSpc>
                <a:spcPct val="150000"/>
              </a:lnSpc>
            </a:pPr>
            <a:r>
              <a:rPr lang="en-US" altLang="zh-CN" sz="1200">
                <a:cs typeface="+mn-lt"/>
              </a:rPr>
              <a:t>	</a:t>
            </a:r>
            <a:r>
              <a:rPr lang="zh-CN" altLang="en-US" sz="1200">
                <a:cs typeface="+mn-lt"/>
              </a:rPr>
              <a:t>TOAST pointers can point to data that is not on disk, but is elsewhere in the memory of the current server process. Such pointers obviously cannot be long-lived, but they are nonetheless useful. There are currently two sub-cases: pointers to indirect data and pointers to expanded data.</a:t>
            </a:r>
            <a:endParaRPr lang="zh-CN" altLang="en-US" sz="1200">
              <a:cs typeface="+mn-lt"/>
            </a:endParaRPr>
          </a:p>
          <a:p>
            <a:pPr algn="l">
              <a:lnSpc>
                <a:spcPct val="150000"/>
              </a:lnSpc>
            </a:pPr>
            <a:r>
              <a:rPr lang="en-US" altLang="zh-CN" sz="1200">
                <a:cs typeface="+mn-lt"/>
              </a:rPr>
              <a:t>	</a:t>
            </a:r>
            <a:r>
              <a:rPr lang="en-US" altLang="zh-CN" sz="1200">
                <a:solidFill>
                  <a:srgbClr val="FF0000"/>
                </a:solidFill>
                <a:cs typeface="+mn-lt"/>
              </a:rPr>
              <a:t>Indirect TOAST</a:t>
            </a:r>
            <a:r>
              <a:rPr lang="en-US" altLang="zh-CN" sz="1200">
                <a:cs typeface="+mn-lt"/>
              </a:rPr>
              <a:t> pointers simply point at a non-indirect varlena value stored somewhere in memory. This case was originally created merely as a proof of concept, but it is currently used during logical decoding to avoid possibly having to create physical tuples exceeding 1 GB (as pulling all out-of-line field values into the tuple might do). The case is of limited use since the creator of the pointer datum is entirely responsible that the referenced data survives for as long as the pointer could exist, and there is no infrastructure to help with this.</a:t>
            </a:r>
            <a:endParaRPr lang="en-US" altLang="zh-CN" sz="1200">
              <a:cs typeface="+mn-lt"/>
            </a:endParaRPr>
          </a:p>
          <a:p>
            <a:pPr algn="l">
              <a:lnSpc>
                <a:spcPct val="150000"/>
              </a:lnSpc>
            </a:pPr>
            <a:r>
              <a:rPr lang="en-US" altLang="zh-CN" sz="1200">
                <a:cs typeface="+mn-lt"/>
              </a:rPr>
              <a:t>	</a:t>
            </a:r>
            <a:r>
              <a:rPr lang="en-US" altLang="zh-CN" sz="1200">
                <a:solidFill>
                  <a:srgbClr val="FF0000"/>
                </a:solidFill>
                <a:cs typeface="+mn-lt"/>
              </a:rPr>
              <a:t>Expanded TOAST</a:t>
            </a:r>
            <a:r>
              <a:rPr lang="en-US" altLang="zh-CN" sz="1200">
                <a:cs typeface="+mn-lt"/>
              </a:rPr>
              <a:t> pointers are useful for complex data types whose </a:t>
            </a:r>
            <a:r>
              <a:rPr lang="en-US" altLang="zh-CN" sz="1200">
                <a:solidFill>
                  <a:srgbClr val="FF0000"/>
                </a:solidFill>
                <a:cs typeface="+mn-lt"/>
              </a:rPr>
              <a:t>on-disk representation is not especially suited for computational purposes</a:t>
            </a:r>
            <a:r>
              <a:rPr lang="en-US" altLang="zh-CN" sz="1200">
                <a:cs typeface="+mn-lt"/>
              </a:rPr>
              <a:t>. As an example, the standard varlena representation of a </a:t>
            </a:r>
            <a:r>
              <a:rPr lang="en-US" altLang="zh-CN" sz="1200">
                <a:solidFill>
                  <a:srgbClr val="FF0000"/>
                </a:solidFill>
                <a:cs typeface="+mn-lt"/>
              </a:rPr>
              <a:t>PostgreSQL</a:t>
            </a:r>
            <a:r>
              <a:rPr lang="en-US" altLang="zh-CN" sz="1200">
                <a:cs typeface="+mn-lt"/>
              </a:rPr>
              <a:t> array includes dimensionality information, a nulls bitmap if there are any null elements, then the values of all the elements in order. When the element type itself is variable-length, the only way to find the N'th element is to scan through all the preceding elements. This representation is appropriate for on-disk storage because of its compactness, but for computations with the array it's much nicer to have an “expanded” or “deconstructed” representation in which all the element starting locations have been identified. The TOAST pointer mechanism supports this need by allowing a pass-by-reference Datum to point to either a standard varlena value (the on-disk representation) or a TOAST pointer that points to an expanded representation somewhere in memory. The details of this expanded representation are up to the data type, though it must have a standard header and meet the other API requirements given in src/include/utils/expandeddatum.h. C-level functions working with the data type can choose to handle either representation. Functions that do not know about the expanded representation, but simply apply PG_DETOAST_DATUM to their inputs, will automatically receive the traditional varlena representation; so support for an expanded representation can be introduced incrementally, one function at a time.</a:t>
            </a:r>
            <a:endParaRPr lang="en-US" altLang="zh-CN" sz="1200">
              <a:cs typeface="+mn-lt"/>
            </a:endParaRPr>
          </a:p>
          <a:p>
            <a:pPr algn="l">
              <a:lnSpc>
                <a:spcPct val="150000"/>
              </a:lnSpc>
            </a:pPr>
            <a:r>
              <a:rPr lang="en-US" altLang="zh-CN" sz="1200">
                <a:cs typeface="+mn-lt"/>
              </a:rPr>
              <a:t>	TOAST pointers to expanded values are further broken down into read-write and read-only pointers. The pointed-to representation is the same either way, but a function that receives a read-write pointer is allowed to modify the referenced value in-place, whereas one that receives a read-only pointer must not; it must first create a copy if it wants to make a modified version of the value. This distinction and some associated conventions make it possible to avoid unnecessary copying of expanded values during query execution.</a:t>
            </a:r>
            <a:endParaRPr lang="en-US" altLang="zh-CN" sz="12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TOAST</a:t>
            </a:r>
            <a:endParaRPr lang="en-US" altLang="zh-CN"/>
          </a:p>
        </p:txBody>
      </p:sp>
      <p:sp>
        <p:nvSpPr>
          <p:cNvPr id="3" name="文本框 2"/>
          <p:cNvSpPr txBox="1"/>
          <p:nvPr/>
        </p:nvSpPr>
        <p:spPr>
          <a:xfrm>
            <a:off x="387350" y="748665"/>
            <a:ext cx="11414760" cy="3830955"/>
          </a:xfrm>
          <a:prstGeom prst="rect">
            <a:avLst/>
          </a:prstGeom>
          <a:noFill/>
        </p:spPr>
        <p:txBody>
          <a:bodyPr wrap="square" rtlCol="0">
            <a:spAutoFit/>
          </a:bodyPr>
          <a:p>
            <a:pPr algn="l">
              <a:lnSpc>
                <a:spcPct val="150000"/>
              </a:lnSpc>
            </a:pPr>
            <a:r>
              <a:rPr lang="en-US" altLang="zh-CN" sz="1800">
                <a:cs typeface="+mn-lt"/>
              </a:rPr>
              <a:t>	</a:t>
            </a:r>
            <a:r>
              <a:rPr lang="zh-CN" altLang="en-US" sz="1800">
                <a:cs typeface="+mn-lt"/>
              </a:rPr>
              <a:t>在笔者的环境上，TOAST_TUPLE_TARGET值为</a:t>
            </a:r>
            <a:r>
              <a:rPr lang="en-US" altLang="zh-CN" sz="1800">
                <a:cs typeface="+mn-lt"/>
              </a:rPr>
              <a:t>2032，</a:t>
            </a:r>
            <a:r>
              <a:rPr lang="zh-CN" altLang="en-US" sz="1800">
                <a:cs typeface="+mn-lt"/>
              </a:rPr>
              <a:t>注意考虑元组头部大小（</a:t>
            </a:r>
            <a:r>
              <a:rPr lang="en-US" altLang="zh-CN" sz="1800">
                <a:cs typeface="+mn-lt"/>
              </a:rPr>
              <a:t>24</a:t>
            </a:r>
            <a:r>
              <a:rPr lang="zh-CN" altLang="en-US" sz="1800">
                <a:cs typeface="+mn-lt"/>
              </a:rPr>
              <a:t>字节）。当元组中包含</a:t>
            </a:r>
            <a:r>
              <a:rPr lang="en-US" altLang="zh-CN" sz="1800">
                <a:cs typeface="+mn-lt"/>
              </a:rPr>
              <a:t>typstorage</a:t>
            </a:r>
            <a:r>
              <a:rPr lang="zh-CN" altLang="en-US" sz="1800">
                <a:cs typeface="+mn-lt"/>
              </a:rPr>
              <a:t>为</a:t>
            </a:r>
            <a:r>
              <a:rPr lang="zh-CN" altLang="en-US" sz="1800">
                <a:cs typeface="+mn-lt"/>
                <a:sym typeface="+mn-ea"/>
              </a:rPr>
              <a:t> </a:t>
            </a:r>
            <a:r>
              <a:rPr lang="en-US" altLang="zh-CN" sz="1800">
                <a:cs typeface="+mn-lt"/>
                <a:sym typeface="+mn-ea"/>
              </a:rPr>
              <a:t>extend</a:t>
            </a:r>
            <a:r>
              <a:rPr lang="zh-CN" altLang="en-US" sz="1800">
                <a:cs typeface="+mn-lt"/>
                <a:sym typeface="+mn-ea"/>
              </a:rPr>
              <a:t>或者元组总长度（包括头）超过TOAST_TUPLE_TARGET则会触发</a:t>
            </a:r>
            <a:r>
              <a:rPr lang="en-US" altLang="zh-CN" sz="1800">
                <a:cs typeface="+mn-lt"/>
                <a:sym typeface="+mn-ea"/>
              </a:rPr>
              <a:t>TOAST</a:t>
            </a:r>
            <a:r>
              <a:rPr lang="zh-CN" altLang="en-US" sz="1800">
                <a:cs typeface="+mn-lt"/>
                <a:sym typeface="+mn-ea"/>
              </a:rPr>
              <a:t>机制，但不</a:t>
            </a:r>
            <a:r>
              <a:rPr lang="zh-CN" altLang="en-US" sz="1800">
                <a:cs typeface="+mn-lt"/>
              </a:rPr>
              <a:t>一定会存储到</a:t>
            </a:r>
            <a:r>
              <a:rPr lang="en-US" altLang="zh-CN" sz="1800">
                <a:cs typeface="+mn-lt"/>
              </a:rPr>
              <a:t>TOAST</a:t>
            </a:r>
            <a:r>
              <a:rPr lang="zh-CN" altLang="en-US" sz="1800">
                <a:cs typeface="+mn-lt"/>
              </a:rPr>
              <a:t>表，触发</a:t>
            </a:r>
            <a:r>
              <a:rPr lang="en-US" altLang="zh-CN" sz="1800">
                <a:cs typeface="+mn-lt"/>
              </a:rPr>
              <a:t>TOAST</a:t>
            </a:r>
            <a:r>
              <a:rPr lang="zh-CN" altLang="en-US" sz="1800">
                <a:cs typeface="+mn-lt"/>
              </a:rPr>
              <a:t>机制后会按照如下逻辑</a:t>
            </a:r>
            <a:r>
              <a:rPr lang="zh-CN" altLang="en-US" sz="1800">
                <a:cs typeface="+mn-lt"/>
              </a:rPr>
              <a:t>处理：</a:t>
            </a:r>
            <a:endParaRPr lang="zh-CN" altLang="en-US" sz="1800">
              <a:cs typeface="+mn-lt"/>
            </a:endParaRPr>
          </a:p>
          <a:p>
            <a:pPr marL="342900" indent="-342900" algn="l">
              <a:lnSpc>
                <a:spcPct val="150000"/>
              </a:lnSpc>
              <a:buFont typeface="+mj-lt"/>
              <a:buAutoNum type="arabicPeriod"/>
            </a:pPr>
            <a:r>
              <a:rPr lang="zh-CN" altLang="en-US" sz="1800">
                <a:cs typeface="+mn-lt"/>
              </a:rPr>
              <a:t>Inline compress attributes with attstorage 'x', and store </a:t>
            </a:r>
            <a:r>
              <a:rPr lang="zh-CN" altLang="en-US" sz="1800">
                <a:solidFill>
                  <a:srgbClr val="FF0000"/>
                </a:solidFill>
                <a:cs typeface="+mn-lt"/>
              </a:rPr>
              <a:t>very</a:t>
            </a:r>
            <a:r>
              <a:rPr lang="en-US" altLang="zh-CN" sz="1800">
                <a:solidFill>
                  <a:srgbClr val="FF0000"/>
                </a:solidFill>
                <a:cs typeface="+mn-lt"/>
              </a:rPr>
              <a:t> </a:t>
            </a:r>
            <a:r>
              <a:rPr lang="zh-CN" altLang="en-US" sz="1800">
                <a:solidFill>
                  <a:srgbClr val="FF0000"/>
                </a:solidFill>
                <a:cs typeface="+mn-lt"/>
              </a:rPr>
              <a:t>large</a:t>
            </a:r>
            <a:r>
              <a:rPr lang="zh-CN" altLang="en-US" sz="1800">
                <a:cs typeface="+mn-lt"/>
              </a:rPr>
              <a:t> attributes with attstorage 'x' or 'e' external immediately（只处理长度大于</a:t>
            </a:r>
            <a:r>
              <a:rPr lang="en-US" altLang="zh-CN" sz="1800">
                <a:cs typeface="+mn-lt"/>
              </a:rPr>
              <a:t>2008</a:t>
            </a:r>
            <a:r>
              <a:rPr lang="zh-CN" altLang="en-US" sz="1800">
                <a:cs typeface="+mn-lt"/>
              </a:rPr>
              <a:t>字节的</a:t>
            </a:r>
            <a:r>
              <a:rPr lang="zh-CN" altLang="en-US" sz="1800">
                <a:cs typeface="+mn-lt"/>
              </a:rPr>
              <a:t>字段）</a:t>
            </a:r>
            <a:r>
              <a:rPr lang="en-US" altLang="zh-CN" sz="1800">
                <a:cs typeface="+mn-lt"/>
              </a:rPr>
              <a:t>;</a:t>
            </a:r>
            <a:endParaRPr lang="en-US" altLang="zh-CN" sz="1800">
              <a:cs typeface="+mn-lt"/>
            </a:endParaRPr>
          </a:p>
          <a:p>
            <a:pPr marL="342900" indent="-342900" algn="l">
              <a:lnSpc>
                <a:spcPct val="150000"/>
              </a:lnSpc>
              <a:buFont typeface="+mj-lt"/>
              <a:buAutoNum type="arabicPeriod"/>
            </a:pPr>
            <a:r>
              <a:rPr lang="en-US" altLang="zh-CN" sz="1800">
                <a:cs typeface="+mn-lt"/>
              </a:rPr>
              <a:t>Store attributes with attstorage 'x' or 'e' external;</a:t>
            </a:r>
            <a:endParaRPr lang="en-US" altLang="zh-CN" sz="1800">
              <a:cs typeface="+mn-lt"/>
            </a:endParaRPr>
          </a:p>
          <a:p>
            <a:pPr marL="342900" indent="-342900" algn="l">
              <a:lnSpc>
                <a:spcPct val="150000"/>
              </a:lnSpc>
              <a:buFont typeface="+mj-lt"/>
              <a:buAutoNum type="arabicPeriod"/>
            </a:pPr>
            <a:r>
              <a:rPr lang="en-US" altLang="zh-CN" sz="1800">
                <a:cs typeface="+mn-lt"/>
              </a:rPr>
              <a:t>Inline compress attributes with attstorage 'm';</a:t>
            </a:r>
            <a:endParaRPr lang="en-US" altLang="zh-CN" sz="1800">
              <a:cs typeface="+mn-lt"/>
            </a:endParaRPr>
          </a:p>
          <a:p>
            <a:pPr marL="342900" indent="-342900" algn="l">
              <a:lnSpc>
                <a:spcPct val="150000"/>
              </a:lnSpc>
              <a:buFont typeface="+mj-lt"/>
              <a:buAutoNum type="arabicPeriod"/>
            </a:pPr>
            <a:r>
              <a:rPr lang="en-US" altLang="zh-CN" sz="1800">
                <a:cs typeface="+mn-lt"/>
              </a:rPr>
              <a:t>Store attributes with attstorage 'm' external.</a:t>
            </a:r>
            <a:endParaRPr lang="en-US" altLang="zh-CN" sz="1800">
              <a:cs typeface="+mn-lt"/>
            </a:endParaRPr>
          </a:p>
          <a:p>
            <a:pPr indent="0" algn="l">
              <a:lnSpc>
                <a:spcPct val="150000"/>
              </a:lnSpc>
              <a:buFont typeface="+mj-lt"/>
              <a:buNone/>
            </a:pPr>
            <a:r>
              <a:rPr lang="zh-CN" altLang="en-US" sz="1800">
                <a:cs typeface="+mn-lt"/>
              </a:rPr>
              <a:t>上述任意一步完成后元组长度小于等于阈值则跳过剩余</a:t>
            </a:r>
            <a:r>
              <a:rPr lang="zh-CN" altLang="en-US" sz="1800">
                <a:cs typeface="+mn-lt"/>
              </a:rPr>
              <a:t>步骤。</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3433204" y="823658"/>
            <a:ext cx="5067591" cy="5067591"/>
          </a:xfrm>
          <a:prstGeom prst="ellipse">
            <a:avLst/>
          </a:prstGeom>
          <a:noFill/>
          <a:ln>
            <a:solidFill>
              <a:schemeClr val="bg1">
                <a:lumMod val="65000"/>
              </a:schemeClr>
            </a:solidFill>
          </a:ln>
          <a:effectLst>
            <a:outerShdw blurRad="50800" dist="508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121896" tIns="60948" rIns="121896" bIns="60948" numCol="1" spcCol="0" rtlCol="0" fromWordArt="0" anchor="ctr" anchorCtr="0" forceAA="0" compatLnSpc="1">
            <a:noAutofit/>
          </a:bodyPr>
          <a:lstStyle/>
          <a:p>
            <a:pPr marL="0" marR="0" lvl="0" indent="0" algn="ctr" defTabSz="6096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Arial Unicode MS" panose="020B0604020202020204" pitchFamily="34" charset="-122"/>
              <a:sym typeface="+mn-ea"/>
            </a:endParaRPr>
          </a:p>
        </p:txBody>
      </p:sp>
      <p:sp>
        <p:nvSpPr>
          <p:cNvPr id="2" name="TextBox 48"/>
          <p:cNvSpPr txBox="1"/>
          <p:nvPr/>
        </p:nvSpPr>
        <p:spPr>
          <a:xfrm>
            <a:off x="3408680" y="3215005"/>
            <a:ext cx="511683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快照、</a:t>
            </a: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MVCC</a:t>
            </a:r>
            <a:endPar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endParaRPr>
          </a:p>
        </p:txBody>
      </p:sp>
      <p:sp>
        <p:nvSpPr>
          <p:cNvPr id="4" name="TextBox 48"/>
          <p:cNvSpPr txBox="1"/>
          <p:nvPr/>
        </p:nvSpPr>
        <p:spPr>
          <a:xfrm>
            <a:off x="4667155" y="2451100"/>
            <a:ext cx="259969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rPr>
              <a:t>PART 2</a:t>
            </a:r>
            <a:endPar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快照（</a:t>
            </a:r>
            <a:r>
              <a:rPr lang="en-US" altLang="zh-CN"/>
              <a:t>Snapshot</a:t>
            </a:r>
            <a:r>
              <a:t>）</a:t>
            </a:r>
          </a:p>
        </p:txBody>
      </p:sp>
      <p:sp>
        <p:nvSpPr>
          <p:cNvPr id="3" name="文本框 2"/>
          <p:cNvSpPr txBox="1"/>
          <p:nvPr/>
        </p:nvSpPr>
        <p:spPr>
          <a:xfrm>
            <a:off x="356870" y="775335"/>
            <a:ext cx="11380470" cy="4246245"/>
          </a:xfrm>
          <a:prstGeom prst="rect">
            <a:avLst/>
          </a:prstGeom>
          <a:noFill/>
        </p:spPr>
        <p:txBody>
          <a:bodyPr wrap="square" rtlCol="0">
            <a:spAutoFit/>
          </a:bodyPr>
          <a:p>
            <a:pPr>
              <a:lnSpc>
                <a:spcPct val="150000"/>
              </a:lnSpc>
            </a:pPr>
            <a:r>
              <a:rPr lang="en-US" altLang="zh-CN" sz="1800">
                <a:cs typeface="+mn-lt"/>
              </a:rPr>
              <a:t>	Vastbase</a:t>
            </a:r>
            <a:r>
              <a:rPr lang="zh-CN" altLang="en-US" sz="1800">
                <a:cs typeface="+mn-lt"/>
              </a:rPr>
              <a:t>的行存引擎采用多版本（</a:t>
            </a:r>
            <a:r>
              <a:rPr lang="en-US" altLang="zh-CN" sz="1800">
                <a:cs typeface="+mn-lt"/>
              </a:rPr>
              <a:t>multi-version</a:t>
            </a:r>
            <a:r>
              <a:rPr lang="zh-CN" altLang="en-US" sz="1800">
                <a:cs typeface="+mn-lt"/>
              </a:rPr>
              <a:t>）机制管理元组，每条元组的</a:t>
            </a:r>
            <a:r>
              <a:rPr lang="en-US" altLang="zh-CN" sz="1800">
                <a:cs typeface="+mn-lt"/>
              </a:rPr>
              <a:t>xmin</a:t>
            </a:r>
            <a:r>
              <a:rPr lang="zh-CN" altLang="en-US" sz="1800">
                <a:cs typeface="+mn-lt"/>
              </a:rPr>
              <a:t>和</a:t>
            </a:r>
            <a:r>
              <a:rPr lang="en-US" altLang="zh-CN" sz="1800">
                <a:cs typeface="+mn-lt"/>
              </a:rPr>
              <a:t>xmax</a:t>
            </a:r>
            <a:r>
              <a:rPr lang="zh-CN" altLang="en-US" sz="1800">
                <a:cs typeface="+mn-lt"/>
              </a:rPr>
              <a:t>记录了插入和修改此元组的事务</a:t>
            </a:r>
            <a:r>
              <a:rPr lang="en-US" altLang="zh-CN" sz="1800">
                <a:cs typeface="+mn-lt"/>
              </a:rPr>
              <a:t>ID</a:t>
            </a:r>
            <a:r>
              <a:rPr lang="zh-CN" altLang="en-US" sz="1800">
                <a:cs typeface="+mn-lt"/>
              </a:rPr>
              <a:t>（</a:t>
            </a:r>
            <a:r>
              <a:rPr lang="en-US" altLang="zh-CN" sz="1800">
                <a:cs typeface="+mn-lt"/>
              </a:rPr>
              <a:t>XID</a:t>
            </a:r>
            <a:r>
              <a:rPr lang="zh-CN" altLang="en-US" sz="1800">
                <a:cs typeface="+mn-lt"/>
              </a:rPr>
              <a:t>），所有不同元组的可见版本组成了快照。显然如果对所有可见元组进行拷贝是很难实现的，为此</a:t>
            </a:r>
            <a:r>
              <a:rPr lang="en-US" altLang="zh-CN" sz="1800">
                <a:cs typeface="+mn-lt"/>
              </a:rPr>
              <a:t>Vastbase</a:t>
            </a:r>
            <a:r>
              <a:rPr lang="zh-CN" altLang="en-US" sz="1800">
                <a:cs typeface="+mn-lt"/>
              </a:rPr>
              <a:t>使用</a:t>
            </a:r>
            <a:r>
              <a:rPr lang="en-US" altLang="zh-CN" sz="1800">
                <a:cs typeface="+mn-lt"/>
              </a:rPr>
              <a:t>XID</a:t>
            </a:r>
            <a:r>
              <a:rPr lang="zh-CN" altLang="en-US" sz="1800">
                <a:cs typeface="+mn-lt"/>
              </a:rPr>
              <a:t>来描述快照，一个快照包含</a:t>
            </a:r>
            <a:r>
              <a:rPr lang="zh-CN" altLang="en-US" sz="1800">
                <a:cs typeface="+mn-lt"/>
              </a:rPr>
              <a:t>三部分：</a:t>
            </a:r>
            <a:endParaRPr lang="zh-CN" altLang="en-US" sz="1800">
              <a:cs typeface="+mn-lt"/>
            </a:endParaRPr>
          </a:p>
          <a:p>
            <a:pPr marL="285750" indent="-285750">
              <a:lnSpc>
                <a:spcPct val="150000"/>
              </a:lnSpc>
              <a:buFont typeface="Wingdings" panose="05000000000000000000" charset="0"/>
              <a:buChar char=""/>
            </a:pPr>
            <a:r>
              <a:rPr lang="en-US" altLang="zh-CN" sz="1800">
                <a:cs typeface="+mn-lt"/>
              </a:rPr>
              <a:t>xmin</a:t>
            </a:r>
            <a:r>
              <a:rPr lang="zh-CN" altLang="en-US" sz="1800">
                <a:cs typeface="+mn-lt"/>
              </a:rPr>
              <a:t>：最早的仍在活跃（运行）的事务</a:t>
            </a:r>
            <a:r>
              <a:rPr lang="en-US" altLang="zh-CN" sz="1800">
                <a:cs typeface="+mn-lt"/>
              </a:rPr>
              <a:t>ID</a:t>
            </a:r>
            <a:r>
              <a:rPr lang="zh-CN" altLang="en-US" sz="1800">
                <a:cs typeface="+mn-lt"/>
              </a:rPr>
              <a:t>；</a:t>
            </a:r>
            <a:endParaRPr lang="en-US" altLang="zh-CN" sz="1800">
              <a:cs typeface="+mn-lt"/>
            </a:endParaRPr>
          </a:p>
          <a:p>
            <a:pPr marL="285750" indent="-285750">
              <a:lnSpc>
                <a:spcPct val="150000"/>
              </a:lnSpc>
              <a:buFont typeface="Wingdings" panose="05000000000000000000" charset="0"/>
              <a:buChar char=""/>
            </a:pPr>
            <a:r>
              <a:rPr lang="en-US" altLang="zh-CN" sz="1800">
                <a:cs typeface="+mn-lt"/>
              </a:rPr>
              <a:t>xmax</a:t>
            </a:r>
            <a:r>
              <a:rPr lang="zh-CN" altLang="en-US" sz="1800">
                <a:cs typeface="+mn-lt"/>
              </a:rPr>
              <a:t>：最近提交的事务</a:t>
            </a:r>
            <a:r>
              <a:rPr lang="en-US" altLang="zh-CN" sz="1800">
                <a:cs typeface="+mn-lt"/>
              </a:rPr>
              <a:t>ID</a:t>
            </a:r>
            <a:r>
              <a:rPr lang="zh-CN" altLang="en-US" sz="1800">
                <a:cs typeface="+mn-lt"/>
              </a:rPr>
              <a:t>加</a:t>
            </a:r>
            <a:r>
              <a:rPr lang="en-US" altLang="zh-CN" sz="1800">
                <a:cs typeface="+mn-lt"/>
              </a:rPr>
              <a:t>1</a:t>
            </a:r>
            <a:r>
              <a:rPr lang="zh-CN" altLang="en-US" sz="1800">
                <a:cs typeface="+mn-lt"/>
              </a:rPr>
              <a:t>（xmax is always latestCompletedXid + 1）；</a:t>
            </a:r>
            <a:endParaRPr lang="en-US" altLang="zh-CN" sz="1800">
              <a:cs typeface="+mn-lt"/>
            </a:endParaRPr>
          </a:p>
          <a:p>
            <a:pPr marL="285750" indent="-285750">
              <a:lnSpc>
                <a:spcPct val="150000"/>
              </a:lnSpc>
              <a:buFont typeface="Wingdings" panose="05000000000000000000" charset="0"/>
              <a:buChar char=""/>
            </a:pPr>
            <a:r>
              <a:rPr lang="en-US" altLang="zh-CN" sz="1800">
                <a:cs typeface="+mn-lt"/>
              </a:rPr>
              <a:t>CSN</a:t>
            </a:r>
            <a:r>
              <a:rPr lang="zh-CN" altLang="en-US" sz="1800">
                <a:cs typeface="+mn-lt"/>
              </a:rPr>
              <a:t>：即</a:t>
            </a:r>
            <a:r>
              <a:rPr lang="en-US" altLang="zh-CN" sz="1800">
                <a:cs typeface="+mn-lt"/>
              </a:rPr>
              <a:t>commit sequence number，</a:t>
            </a:r>
            <a:r>
              <a:rPr lang="zh-CN" altLang="en-US" sz="1800">
                <a:cs typeface="+mn-lt"/>
              </a:rPr>
              <a:t>最近提交事务的</a:t>
            </a:r>
            <a:r>
              <a:rPr lang="zh-CN" altLang="en-US" sz="1800">
                <a:cs typeface="+mn-lt"/>
              </a:rPr>
              <a:t>序列号。</a:t>
            </a:r>
            <a:endParaRPr lang="zh-CN" altLang="en-US" sz="1800">
              <a:cs typeface="+mn-lt"/>
            </a:endParaRPr>
          </a:p>
          <a:p>
            <a:pPr indent="0">
              <a:lnSpc>
                <a:spcPct val="150000"/>
              </a:lnSpc>
              <a:buFont typeface="Wingdings" panose="05000000000000000000" charset="0"/>
              <a:buNone/>
            </a:pPr>
            <a:r>
              <a:rPr lang="zh-CN" altLang="en-US" sz="1800">
                <a:cs typeface="+mn-lt"/>
              </a:rPr>
              <a:t>和快照相关的还有三个</a:t>
            </a:r>
            <a:r>
              <a:rPr lang="zh-CN" altLang="en-US" sz="1800">
                <a:cs typeface="+mn-lt"/>
              </a:rPr>
              <a:t>概念：</a:t>
            </a:r>
            <a:endParaRPr lang="zh-CN" altLang="en-US" sz="1800">
              <a:cs typeface="+mn-lt"/>
            </a:endParaRPr>
          </a:p>
          <a:p>
            <a:pPr marL="285750" indent="-285750">
              <a:lnSpc>
                <a:spcPct val="150000"/>
              </a:lnSpc>
              <a:buFont typeface="Wingdings" panose="05000000000000000000" charset="0"/>
              <a:buChar char=""/>
            </a:pPr>
            <a:r>
              <a:rPr lang="en-US" altLang="zh-CN" sz="1800">
                <a:cs typeface="+mn-lt"/>
              </a:rPr>
              <a:t>TransactionXmin</a:t>
            </a:r>
            <a:r>
              <a:rPr lang="zh-CN" altLang="en-US" sz="1800">
                <a:cs typeface="+mn-lt"/>
              </a:rPr>
              <a:t>：当前事务中正在使用的所有快照中最小的</a:t>
            </a:r>
            <a:r>
              <a:rPr lang="en-US" altLang="zh-CN" sz="1800">
                <a:cs typeface="+mn-lt"/>
              </a:rPr>
              <a:t>xmin</a:t>
            </a:r>
            <a:r>
              <a:rPr lang="zh-CN" altLang="en-US" sz="1800">
                <a:cs typeface="+mn-lt"/>
              </a:rPr>
              <a:t>；</a:t>
            </a:r>
            <a:endParaRPr lang="zh-CN" altLang="en-US" sz="1800">
              <a:cs typeface="+mn-lt"/>
            </a:endParaRPr>
          </a:p>
          <a:p>
            <a:pPr marL="285750" indent="-285750">
              <a:lnSpc>
                <a:spcPct val="150000"/>
              </a:lnSpc>
              <a:buFont typeface="Wingdings" panose="05000000000000000000" charset="0"/>
              <a:buChar char=""/>
            </a:pPr>
            <a:r>
              <a:rPr lang="en-US" altLang="zh-CN" sz="1800">
                <a:cs typeface="+mn-lt"/>
              </a:rPr>
              <a:t>RecentXmin</a:t>
            </a:r>
            <a:r>
              <a:rPr lang="zh-CN" altLang="en-US" sz="1800">
                <a:cs typeface="+mn-lt"/>
              </a:rPr>
              <a:t>：最近一个快照中的</a:t>
            </a:r>
            <a:r>
              <a:rPr lang="en-US" altLang="zh-CN" sz="1800">
                <a:cs typeface="+mn-lt"/>
              </a:rPr>
              <a:t>xmin</a:t>
            </a:r>
            <a:r>
              <a:rPr lang="zh-CN" altLang="en-US" sz="1800">
                <a:cs typeface="+mn-lt"/>
              </a:rPr>
              <a:t>；</a:t>
            </a:r>
            <a:endParaRPr lang="zh-CN" altLang="en-US" sz="1800">
              <a:cs typeface="+mn-lt"/>
            </a:endParaRPr>
          </a:p>
          <a:p>
            <a:pPr marL="285750" indent="-285750">
              <a:lnSpc>
                <a:spcPct val="150000"/>
              </a:lnSpc>
              <a:buFont typeface="Wingdings" panose="05000000000000000000" charset="0"/>
              <a:buChar char=""/>
            </a:pPr>
            <a:r>
              <a:rPr lang="en-US" altLang="zh-CN" sz="1800">
                <a:cs typeface="+mn-lt"/>
              </a:rPr>
              <a:t>RecentGlobalXmin</a:t>
            </a:r>
            <a:r>
              <a:rPr lang="zh-CN" altLang="en-US" sz="1800">
                <a:cs typeface="+mn-lt"/>
              </a:rPr>
              <a:t>：除了</a:t>
            </a:r>
            <a:r>
              <a:rPr lang="en-US" altLang="zh-CN" sz="1800">
                <a:cs typeface="+mn-lt"/>
              </a:rPr>
              <a:t>Lazy Vacuum</a:t>
            </a:r>
            <a:r>
              <a:rPr lang="zh-CN" altLang="en-US" sz="1800">
                <a:cs typeface="+mn-lt"/>
              </a:rPr>
              <a:t>之外的所有快照中的最小的</a:t>
            </a:r>
            <a:r>
              <a:rPr lang="en-US" altLang="zh-CN" sz="1800">
                <a:cs typeface="+mn-lt"/>
              </a:rPr>
              <a:t>xmin</a:t>
            </a:r>
            <a:r>
              <a:rPr lang="zh-CN" altLang="en-US" sz="1800">
                <a:cs typeface="+mn-lt"/>
              </a:rPr>
              <a:t>；</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快照</a:t>
            </a:r>
            <a:r>
              <a:rPr lang="zh-CN" altLang="en-US"/>
              <a:t>种类</a:t>
            </a:r>
            <a:endParaRPr lang="zh-CN" altLang="en-US"/>
          </a:p>
        </p:txBody>
      </p:sp>
      <p:graphicFrame>
        <p:nvGraphicFramePr>
          <p:cNvPr id="3" name="表格 2"/>
          <p:cNvGraphicFramePr/>
          <p:nvPr>
            <p:custDataLst>
              <p:tags r:id="rId1"/>
            </p:custDataLst>
          </p:nvPr>
        </p:nvGraphicFramePr>
        <p:xfrm>
          <a:off x="1375410" y="755650"/>
          <a:ext cx="8914765" cy="6050280"/>
        </p:xfrm>
        <a:graphic>
          <a:graphicData uri="http://schemas.openxmlformats.org/drawingml/2006/table">
            <a:tbl>
              <a:tblPr firstRow="1" bandRow="1">
                <a:tableStyleId>{5C22544A-7EE6-4342-B048-85BDC9FD1C3A}</a:tableStyleId>
              </a:tblPr>
              <a:tblGrid>
                <a:gridCol w="2409825"/>
                <a:gridCol w="6504940"/>
              </a:tblGrid>
              <a:tr h="381000">
                <a:tc>
                  <a:txBody>
                    <a:bodyPr/>
                    <a:p>
                      <a:pPr algn="ctr">
                        <a:buNone/>
                      </a:pPr>
                      <a:r>
                        <a:rPr lang="zh-CN" altLang="en-US" sz="1200">
                          <a:latin typeface="黑体" charset="0"/>
                          <a:ea typeface="黑体" charset="0"/>
                        </a:rPr>
                        <a:t>快照类型</a:t>
                      </a:r>
                      <a:endParaRPr lang="zh-CN" altLang="en-US" sz="1200">
                        <a:latin typeface="黑体" charset="0"/>
                        <a:ea typeface="黑体" charset="0"/>
                      </a:endParaRPr>
                    </a:p>
                  </a:txBody>
                  <a:tcPr anchor="ctr" anchorCtr="0"/>
                </a:tc>
                <a:tc>
                  <a:txBody>
                    <a:bodyPr/>
                    <a:p>
                      <a:pPr algn="ctr">
                        <a:buNone/>
                      </a:pPr>
                      <a:r>
                        <a:rPr lang="zh-CN" altLang="en-US" sz="1200">
                          <a:latin typeface="黑体" charset="0"/>
                          <a:ea typeface="黑体" charset="0"/>
                        </a:rPr>
                        <a:t>说明</a:t>
                      </a:r>
                      <a:endParaRPr lang="zh-CN" altLang="en-US" sz="1200">
                        <a:latin typeface="黑体" charset="0"/>
                        <a:ea typeface="黑体" charset="0"/>
                      </a:endParaRPr>
                    </a:p>
                  </a:txBody>
                  <a:tcPr anchor="ctr" anchorCtr="0"/>
                </a:tc>
              </a:tr>
              <a:tr h="381000">
                <a:tc>
                  <a:txBody>
                    <a:bodyPr/>
                    <a:p>
                      <a:pPr algn="ctr">
                        <a:buNone/>
                      </a:pPr>
                      <a:r>
                        <a:rPr lang="zh-CN" altLang="en-US" sz="1200"/>
                        <a:t>SNAPSHOT_MVCC</a:t>
                      </a:r>
                      <a:endParaRPr lang="zh-CN" altLang="en-US" sz="1200"/>
                    </a:p>
                  </a:txBody>
                  <a:tcPr anchor="ctr" anchorCtr="0"/>
                </a:tc>
                <a:tc>
                  <a:txBody>
                    <a:bodyPr/>
                    <a:p>
                      <a:pPr>
                        <a:buNone/>
                      </a:pPr>
                      <a:r>
                        <a:rPr lang="zh-CN" altLang="en-US" sz="1200"/>
                        <a:t>A tuple is visible iff the tuple is valid </a:t>
                      </a:r>
                      <a:r>
                        <a:rPr lang="zh-CN" altLang="en-US" sz="1200">
                          <a:solidFill>
                            <a:srgbClr val="FF0000"/>
                          </a:solidFill>
                        </a:rPr>
                        <a:t>for the given MVCC snapshot</a:t>
                      </a:r>
                      <a:r>
                        <a:rPr lang="zh-CN" altLang="en-US" sz="1200"/>
                        <a:t>.</a:t>
                      </a:r>
                      <a:endParaRPr lang="zh-CN" altLang="en-US" sz="1200"/>
                    </a:p>
                    <a:p>
                      <a:pPr marL="171450" indent="-171450">
                        <a:buFont typeface="Arial" panose="020B0604020202020204" pitchFamily="34" charset="0"/>
                        <a:buChar char="•"/>
                      </a:pPr>
                      <a:r>
                        <a:rPr lang="zh-CN" altLang="en-US" sz="1200"/>
                        <a:t>all transactions committed as of the time of the given snapshot</a:t>
                      </a:r>
                      <a:endParaRPr lang="zh-CN" altLang="en-US" sz="1200"/>
                    </a:p>
                    <a:p>
                      <a:pPr marL="171450" indent="-171450">
                        <a:buFont typeface="Arial" panose="020B0604020202020204" pitchFamily="34" charset="0"/>
                        <a:buChar char="•"/>
                      </a:pPr>
                      <a:r>
                        <a:rPr lang="zh-CN" altLang="en-US" sz="1200"/>
                        <a:t>previous commands of this transaction</a:t>
                      </a:r>
                      <a:endParaRPr lang="zh-CN" altLang="en-US" sz="1200"/>
                    </a:p>
                  </a:txBody>
                  <a:tcPr anchor="ctr" anchorCtr="0"/>
                </a:tc>
              </a:tr>
              <a:tr h="381000">
                <a:tc>
                  <a:txBody>
                    <a:bodyPr/>
                    <a:p>
                      <a:pPr algn="ctr">
                        <a:buNone/>
                      </a:pPr>
                      <a:r>
                        <a:rPr lang="zh-CN" altLang="en-US" sz="1200"/>
                        <a:t>SNAPSHOT_VERSION_MVCC</a:t>
                      </a:r>
                      <a:endParaRPr lang="zh-CN" altLang="en-US" sz="1200"/>
                    </a:p>
                  </a:txBody>
                  <a:tcPr anchor="ctr" anchorCtr="0"/>
                </a:tc>
                <a:tc>
                  <a:txBody>
                    <a:bodyPr/>
                    <a:p>
                      <a:pPr>
                        <a:buNone/>
                      </a:pPr>
                      <a:r>
                        <a:rPr lang="zh-CN" altLang="en-US" sz="1200"/>
                        <a:t>A tuple is visible if the tuple is valid for the given snapshot.</a:t>
                      </a:r>
                      <a:endParaRPr lang="zh-CN" altLang="en-US" sz="1200"/>
                    </a:p>
                    <a:p>
                      <a:pPr marL="171450" indent="-171450">
                        <a:buFont typeface="Arial" panose="020B0604020202020204" pitchFamily="34" charset="0"/>
                        <a:buChar char="•"/>
                      </a:pPr>
                      <a:r>
                        <a:rPr lang="zh-CN" altLang="en-US" sz="1200"/>
                        <a:t>all transactions committed before the CSN of the given snapshot</a:t>
                      </a:r>
                      <a:endParaRPr lang="zh-CN" altLang="en-US" sz="1200"/>
                    </a:p>
                  </a:txBody>
                  <a:tcPr anchor="ctr" anchorCtr="0"/>
                </a:tc>
              </a:tr>
              <a:tr h="381000">
                <a:tc>
                  <a:txBody>
                    <a:bodyPr/>
                    <a:p>
                      <a:pPr algn="ctr">
                        <a:buNone/>
                      </a:pPr>
                      <a:r>
                        <a:rPr lang="zh-CN" altLang="en-US" sz="1200"/>
                        <a:t>SNAPSHOT_NOW</a:t>
                      </a:r>
                      <a:endParaRPr lang="zh-CN" altLang="en-US" sz="1200"/>
                    </a:p>
                  </a:txBody>
                  <a:tcPr anchor="ctr" anchorCtr="0"/>
                </a:tc>
                <a:tc>
                  <a:txBody>
                    <a:bodyPr/>
                    <a:p>
                      <a:pPr indent="0">
                        <a:buFont typeface="Arial" panose="020B0604020202020204" pitchFamily="34" charset="0"/>
                        <a:buNone/>
                      </a:pPr>
                      <a:r>
                        <a:rPr lang="zh-CN" altLang="en-US" sz="1200"/>
                        <a:t>A tuple is visible iff heap tuple is valid "now".</a:t>
                      </a:r>
                      <a:endParaRPr lang="zh-CN" altLang="en-US" sz="1200"/>
                    </a:p>
                    <a:p>
                      <a:pPr marL="171450" indent="-171450">
                        <a:buFont typeface="Arial" panose="020B0604020202020204" pitchFamily="34" charset="0"/>
                        <a:buChar char="•"/>
                      </a:pPr>
                      <a:r>
                        <a:rPr lang="zh-CN" altLang="en-US" sz="1200">
                          <a:solidFill>
                            <a:srgbClr val="FF0000"/>
                          </a:solidFill>
                        </a:rPr>
                        <a:t>all committed transactions (as of the current instant)</a:t>
                      </a:r>
                      <a:endParaRPr lang="zh-CN" altLang="en-US" sz="1200"/>
                    </a:p>
                    <a:p>
                      <a:pPr marL="171450" indent="-171450">
                        <a:buFont typeface="Arial" panose="020B0604020202020204" pitchFamily="34" charset="0"/>
                        <a:buChar char="•"/>
                      </a:pPr>
                      <a:r>
                        <a:rPr lang="zh-CN" altLang="en-US" sz="1200"/>
                        <a:t>previous commands of this transaction</a:t>
                      </a:r>
                      <a:endParaRPr lang="zh-CN" altLang="en-US" sz="1200"/>
                    </a:p>
                  </a:txBody>
                  <a:tcPr anchor="ctr" anchorCtr="0"/>
                </a:tc>
              </a:tr>
              <a:tr h="381000">
                <a:tc>
                  <a:txBody>
                    <a:bodyPr/>
                    <a:p>
                      <a:pPr algn="ctr">
                        <a:buNone/>
                      </a:pPr>
                      <a:r>
                        <a:rPr lang="zh-CN" altLang="en-US" sz="1200"/>
                        <a:t>SNAPSHOT_SELF</a:t>
                      </a:r>
                      <a:endParaRPr lang="zh-CN" altLang="en-US" sz="1200"/>
                    </a:p>
                  </a:txBody>
                  <a:tcPr anchor="ctr" anchorCtr="0"/>
                </a:tc>
                <a:tc>
                  <a:txBody>
                    <a:bodyPr/>
                    <a:p>
                      <a:pPr indent="0">
                        <a:buFont typeface="Arial" panose="020B0604020202020204" pitchFamily="34" charset="0"/>
                        <a:buNone/>
                      </a:pPr>
                      <a:r>
                        <a:rPr lang="zh-CN" altLang="en-US" sz="1200"/>
                        <a:t>A tuple is visible iff the tuple is valid "for itself".</a:t>
                      </a:r>
                      <a:endParaRPr lang="zh-CN" altLang="en-US" sz="1200"/>
                    </a:p>
                    <a:p>
                      <a:pPr marL="171450" indent="-171450">
                        <a:buFont typeface="Arial" panose="020B0604020202020204" pitchFamily="34" charset="0"/>
                        <a:buChar char="•"/>
                      </a:pPr>
                      <a:r>
                        <a:rPr lang="zh-CN" altLang="en-US" sz="1200"/>
                        <a:t>all committed transactions (as of the current instant)</a:t>
                      </a:r>
                      <a:endParaRPr lang="zh-CN" altLang="en-US" sz="1200"/>
                    </a:p>
                    <a:p>
                      <a:pPr marL="171450" indent="-171450">
                        <a:buFont typeface="Arial" panose="020B0604020202020204" pitchFamily="34" charset="0"/>
                        <a:buChar char="•"/>
                      </a:pPr>
                      <a:r>
                        <a:rPr lang="zh-CN" altLang="en-US" sz="1200"/>
                        <a:t>previous commands of this transaction</a:t>
                      </a:r>
                      <a:endParaRPr lang="zh-CN" altLang="en-US" sz="1200"/>
                    </a:p>
                    <a:p>
                      <a:pPr marL="171450" indent="-171450">
                        <a:buFont typeface="Arial" panose="020B0604020202020204" pitchFamily="34" charset="0"/>
                        <a:buChar char="•"/>
                      </a:pPr>
                      <a:r>
                        <a:rPr lang="zh-CN" altLang="en-US" sz="1200"/>
                        <a:t>changes made by the current command</a:t>
                      </a:r>
                      <a:endParaRPr lang="zh-CN" altLang="en-US" sz="1200"/>
                    </a:p>
                  </a:txBody>
                  <a:tcPr anchor="ctr" anchorCtr="0"/>
                </a:tc>
              </a:tr>
              <a:tr h="381000">
                <a:tc>
                  <a:txBody>
                    <a:bodyPr/>
                    <a:p>
                      <a:pPr algn="ctr">
                        <a:buNone/>
                      </a:pPr>
                      <a:r>
                        <a:rPr lang="zh-CN" altLang="en-US" sz="1200"/>
                        <a:t>SNAPSHOT_ANY</a:t>
                      </a:r>
                      <a:endParaRPr lang="zh-CN" altLang="en-US" sz="1200"/>
                    </a:p>
                  </a:txBody>
                  <a:tcPr anchor="ctr" anchorCtr="0"/>
                </a:tc>
                <a:tc>
                  <a:txBody>
                    <a:bodyPr/>
                    <a:p>
                      <a:pPr indent="0">
                        <a:buFont typeface="Arial" panose="020B0604020202020204" pitchFamily="34" charset="0"/>
                        <a:buNone/>
                      </a:pPr>
                      <a:r>
                        <a:rPr lang="zh-CN" altLang="en-US" sz="1200"/>
                        <a:t>Any tuple is visible.</a:t>
                      </a:r>
                      <a:endParaRPr lang="zh-CN" altLang="en-US" sz="1200"/>
                    </a:p>
                  </a:txBody>
                  <a:tcPr anchor="ctr" anchorCtr="0"/>
                </a:tc>
              </a:tr>
              <a:tr h="381000">
                <a:tc>
                  <a:txBody>
                    <a:bodyPr/>
                    <a:p>
                      <a:pPr algn="ctr">
                        <a:buNone/>
                      </a:pPr>
                      <a:r>
                        <a:rPr lang="zh-CN" altLang="en-US" sz="1200"/>
                        <a:t>SNAPSHOT_TOAST</a:t>
                      </a:r>
                      <a:endParaRPr lang="zh-CN" altLang="en-US" sz="1200"/>
                    </a:p>
                  </a:txBody>
                  <a:tcPr anchor="ctr" anchorCtr="0"/>
                </a:tc>
                <a:tc>
                  <a:txBody>
                    <a:bodyPr/>
                    <a:p>
                      <a:pPr indent="0">
                        <a:buFont typeface="Arial" panose="020B0604020202020204" pitchFamily="34" charset="0"/>
                        <a:buNone/>
                      </a:pPr>
                      <a:r>
                        <a:rPr lang="zh-CN" altLang="en-US" sz="1200"/>
                        <a:t>A tuple is visible iff the tuple is valid as a TOAST row.</a:t>
                      </a:r>
                      <a:endParaRPr lang="zh-CN" altLang="en-US" sz="1200"/>
                    </a:p>
                  </a:txBody>
                  <a:tcPr anchor="ctr" anchorCtr="0"/>
                </a:tc>
              </a:tr>
              <a:tr h="381000">
                <a:tc>
                  <a:txBody>
                    <a:bodyPr/>
                    <a:p>
                      <a:pPr algn="ctr">
                        <a:buNone/>
                      </a:pPr>
                      <a:r>
                        <a:rPr lang="zh-CN" altLang="en-US" sz="1200"/>
                        <a:t>SNAPSHOT_DIRTY</a:t>
                      </a:r>
                      <a:endParaRPr lang="zh-CN" altLang="en-US" sz="1200"/>
                    </a:p>
                  </a:txBody>
                  <a:tcPr anchor="ctr" anchorCtr="0"/>
                </a:tc>
                <a:tc>
                  <a:txBody>
                    <a:bodyPr/>
                    <a:p>
                      <a:pPr indent="0">
                        <a:buFont typeface="Arial" panose="020B0604020202020204" pitchFamily="34" charset="0"/>
                        <a:buNone/>
                      </a:pPr>
                      <a:r>
                        <a:rPr lang="zh-CN" altLang="en-US" sz="1200"/>
                        <a:t>A tuple is visible iff the tuple is valid including effects of open</a:t>
                      </a:r>
                      <a:r>
                        <a:rPr lang="en-US" altLang="zh-CN" sz="1200"/>
                        <a:t> transactions.</a:t>
                      </a:r>
                      <a:endParaRPr lang="en-US" altLang="zh-CN" sz="1200"/>
                    </a:p>
                    <a:p>
                      <a:pPr marL="171450" indent="-171450">
                        <a:buFont typeface="Arial" panose="020B0604020202020204" pitchFamily="34" charset="0"/>
                        <a:buChar char="•"/>
                      </a:pPr>
                      <a:r>
                        <a:rPr lang="en-US" altLang="zh-CN" sz="1200"/>
                        <a:t>all committed and in-progress transactions (as of the current instant)</a:t>
                      </a:r>
                      <a:endParaRPr lang="en-US" altLang="zh-CN" sz="1200"/>
                    </a:p>
                    <a:p>
                      <a:pPr marL="171450" indent="-171450">
                        <a:buFont typeface="Arial" panose="020B0604020202020204" pitchFamily="34" charset="0"/>
                        <a:buChar char="•"/>
                      </a:pPr>
                      <a:r>
                        <a:rPr lang="en-US" altLang="zh-CN" sz="1200"/>
                        <a:t>previous commands of this transaction</a:t>
                      </a:r>
                      <a:endParaRPr lang="en-US" altLang="zh-CN" sz="1200"/>
                    </a:p>
                    <a:p>
                      <a:pPr marL="171450" indent="-171450">
                        <a:buFont typeface="Arial" panose="020B0604020202020204" pitchFamily="34" charset="0"/>
                        <a:buChar char="•"/>
                      </a:pPr>
                      <a:r>
                        <a:rPr lang="en-US" altLang="zh-CN" sz="1200"/>
                        <a:t>changes made by the current command</a:t>
                      </a:r>
                      <a:endParaRPr lang="en-US" altLang="zh-CN" sz="1200"/>
                    </a:p>
                  </a:txBody>
                  <a:tcPr anchor="ctr" anchorCtr="0"/>
                </a:tc>
              </a:tr>
              <a:tr h="381000">
                <a:tc>
                  <a:txBody>
                    <a:bodyPr/>
                    <a:p>
                      <a:pPr algn="ctr">
                        <a:buNone/>
                      </a:pPr>
                      <a:r>
                        <a:rPr lang="zh-CN" altLang="en-US" sz="1200"/>
                        <a:t>SNAPSHOT_HISTORIC_MVCC</a:t>
                      </a:r>
                      <a:endParaRPr lang="zh-CN" altLang="en-US" sz="1200"/>
                    </a:p>
                  </a:txBody>
                  <a:tcPr anchor="ctr" anchorCtr="0"/>
                </a:tc>
                <a:tc>
                  <a:txBody>
                    <a:bodyPr/>
                    <a:p>
                      <a:pPr indent="0">
                        <a:buFont typeface="Arial" panose="020B0604020202020204" pitchFamily="34" charset="0"/>
                        <a:buNone/>
                      </a:pPr>
                      <a:r>
                        <a:rPr lang="zh-CN" altLang="en-US" sz="1200"/>
                        <a:t>A tuple is visible iff it follows the rules of SNAPSHOT_MVCC, but</a:t>
                      </a:r>
                      <a:r>
                        <a:rPr lang="en-US" altLang="zh-CN" sz="1200"/>
                        <a:t> supports being called in timetravel context (for decoding catalog contents in the context of logical decoding).</a:t>
                      </a:r>
                      <a:endParaRPr lang="en-US" altLang="zh-CN" sz="1200"/>
                    </a:p>
                  </a:txBody>
                  <a:tcPr anchor="ctr" anchorCtr="0"/>
                </a:tc>
              </a:tr>
              <a:tr h="381000">
                <a:tc>
                  <a:txBody>
                    <a:bodyPr/>
                    <a:p>
                      <a:pPr algn="ctr">
                        <a:buNone/>
                      </a:pPr>
                      <a:r>
                        <a:rPr lang="zh-CN" altLang="en-US" sz="1200"/>
                        <a:t>SNAPSHOT_DECODE_MVCC</a:t>
                      </a:r>
                      <a:endParaRPr lang="zh-CN" altLang="en-US" sz="1200"/>
                    </a:p>
                  </a:txBody>
                  <a:tcPr anchor="ctr" anchorCtr="0"/>
                </a:tc>
                <a:tc>
                  <a:txBody>
                    <a:bodyPr/>
                    <a:p>
                      <a:pPr indent="0">
                        <a:buFont typeface="Arial" panose="020B0604020202020204" pitchFamily="34" charset="0"/>
                        <a:buNone/>
                      </a:pPr>
                      <a:r>
                        <a:rPr lang="zh-CN" altLang="en-US" sz="1200"/>
                        <a:t>Whether a tuple is visible is decided by CSN,</a:t>
                      </a:r>
                      <a:r>
                        <a:rPr lang="en-US" altLang="zh-CN" sz="1200"/>
                        <a:t> which is used in parallel decoding.</a:t>
                      </a:r>
                      <a:endParaRPr lang="en-US" altLang="zh-CN" sz="1200"/>
                    </a:p>
                  </a:txBody>
                  <a:tcPr anchor="ctr" anchorCtr="0"/>
                </a:tc>
              </a:tr>
              <a:tr h="381000">
                <a:tc>
                  <a:txBody>
                    <a:bodyPr/>
                    <a:p>
                      <a:pPr algn="ctr">
                        <a:buNone/>
                      </a:pPr>
                      <a:r>
                        <a:rPr lang="zh-CN" altLang="en-US" sz="1200"/>
                        <a:t>SNAPSHOT_DELTA</a:t>
                      </a:r>
                      <a:endParaRPr lang="zh-CN" altLang="en-US" sz="1200"/>
                    </a:p>
                  </a:txBody>
                  <a:tcPr anchor="ctr" anchorCtr="0"/>
                </a:tc>
                <a:tc>
                  <a:txBody>
                    <a:bodyPr/>
                    <a:p>
                      <a:pPr indent="0">
                        <a:buFont typeface="Arial" panose="020B0604020202020204" pitchFamily="34" charset="0"/>
                        <a:buNone/>
                      </a:pPr>
                      <a:r>
                        <a:rPr lang="zh-CN" altLang="en-US" sz="1200"/>
                        <a:t>A tuple is visible if the tuple is invalid for the given snapshot, and</a:t>
                      </a:r>
                      <a:r>
                        <a:rPr lang="en-US" altLang="zh-CN" sz="1200"/>
                        <a:t> is valid for SnapshotNow.</a:t>
                      </a:r>
                      <a:endParaRPr lang="zh-CN" altLang="en-US" sz="1200"/>
                    </a:p>
                  </a:txBody>
                  <a:tcPr anchor="ctr" anchorCtr="0"/>
                </a:tc>
              </a:tr>
              <a:tr h="381000">
                <a:tc>
                  <a:txBody>
                    <a:bodyPr/>
                    <a:p>
                      <a:pPr algn="ctr">
                        <a:buNone/>
                      </a:pPr>
                      <a:r>
                        <a:rPr lang="zh-CN" altLang="en-US" sz="1200"/>
                        <a:t>SNAPSHOT_LOST</a:t>
                      </a:r>
                      <a:endParaRPr lang="zh-CN" altLang="en-US" sz="1200"/>
                    </a:p>
                  </a:txBody>
                  <a:tcPr anchor="ctr" anchorCtr="0"/>
                </a:tc>
                <a:tc>
                  <a:txBody>
                    <a:bodyPr/>
                    <a:p>
                      <a:pPr indent="0">
                        <a:buFont typeface="Arial" panose="020B0604020202020204" pitchFamily="34" charset="0"/>
                        <a:buNone/>
                      </a:pPr>
                      <a:r>
                        <a:rPr lang="zh-CN" altLang="en-US" sz="1200"/>
                        <a:t>A tuple is visible if the tuple is valid for the given snapshot, and</a:t>
                      </a:r>
                      <a:r>
                        <a:rPr lang="en-US" altLang="zh-CN" sz="1200"/>
                        <a:t> is invalid for SnapshotNow.</a:t>
                      </a:r>
                      <a:endParaRPr lang="en-US" altLang="zh-CN" sz="1200"/>
                    </a:p>
                  </a:txBody>
                  <a:tcPr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SNAPSHOT_MVCC</a:t>
            </a:r>
            <a:r>
              <a:t>、</a:t>
            </a:r>
            <a:r>
              <a:rPr lang="en-US" altLang="zh-CN"/>
              <a:t>SNAPSHOT_NOW</a:t>
            </a:r>
            <a:endParaRPr lang="en-US" altLang="zh-CN"/>
          </a:p>
        </p:txBody>
      </p:sp>
      <p:pic>
        <p:nvPicPr>
          <p:cNvPr id="4" name="图片 3" descr="snapshot"/>
          <p:cNvPicPr>
            <a:picLocks noChangeAspect="1"/>
          </p:cNvPicPr>
          <p:nvPr/>
        </p:nvPicPr>
        <p:blipFill>
          <a:blip r:embed="rId1"/>
          <a:stretch>
            <a:fillRect/>
          </a:stretch>
        </p:blipFill>
        <p:spPr>
          <a:xfrm>
            <a:off x="356870" y="780415"/>
            <a:ext cx="11454765" cy="5026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多版本</a:t>
            </a:r>
            <a:r>
              <a:rPr lang="zh-CN" altLang="en-US"/>
              <a:t>快照</a:t>
            </a:r>
            <a:endParaRPr lang="zh-CN" altLang="en-US"/>
          </a:p>
        </p:txBody>
      </p:sp>
      <p:sp>
        <p:nvSpPr>
          <p:cNvPr id="3" name="文本框 2"/>
          <p:cNvSpPr txBox="1"/>
          <p:nvPr/>
        </p:nvSpPr>
        <p:spPr>
          <a:xfrm>
            <a:off x="460375" y="940435"/>
            <a:ext cx="11344275" cy="922020"/>
          </a:xfrm>
          <a:prstGeom prst="rect">
            <a:avLst/>
          </a:prstGeom>
          <a:noFill/>
        </p:spPr>
        <p:txBody>
          <a:bodyPr wrap="square" rtlCol="0">
            <a:spAutoFit/>
          </a:bodyPr>
          <a:p>
            <a:pPr>
              <a:lnSpc>
                <a:spcPct val="150000"/>
              </a:lnSpc>
            </a:pPr>
            <a:r>
              <a:rPr lang="en-US" altLang="zh-CN" sz="1800">
                <a:cs typeface="+mn-lt"/>
              </a:rPr>
              <a:t>	</a:t>
            </a:r>
            <a:r>
              <a:rPr lang="zh-CN" altLang="en-US" sz="1800">
                <a:cs typeface="+mn-lt"/>
              </a:rPr>
              <a:t>考虑下图所示的场景：某一时刻</a:t>
            </a:r>
            <a:r>
              <a:rPr lang="en-US" altLang="zh-CN" sz="1800">
                <a:cs typeface="+mn-lt"/>
              </a:rPr>
              <a:t>t1</a:t>
            </a:r>
            <a:r>
              <a:rPr lang="zh-CN" altLang="en-US" sz="1800">
                <a:cs typeface="+mn-lt"/>
              </a:rPr>
              <a:t>数据库中有且仅有两个事务</a:t>
            </a:r>
            <a:r>
              <a:rPr lang="en-US" altLang="zh-CN" sz="1800">
                <a:cs typeface="+mn-lt"/>
              </a:rPr>
              <a:t>T1</a:t>
            </a:r>
            <a:r>
              <a:rPr lang="zh-CN" altLang="en-US" sz="1800">
                <a:cs typeface="+mn-lt"/>
              </a:rPr>
              <a:t>、</a:t>
            </a:r>
            <a:r>
              <a:rPr lang="en-US" altLang="zh-CN" sz="1800">
                <a:cs typeface="+mn-lt"/>
              </a:rPr>
              <a:t>T2</a:t>
            </a:r>
            <a:r>
              <a:rPr lang="zh-CN" altLang="en-US" sz="1800">
                <a:cs typeface="+mn-lt"/>
              </a:rPr>
              <a:t>正在运行，时刻</a:t>
            </a:r>
            <a:r>
              <a:rPr lang="en-US" altLang="zh-CN" sz="1800">
                <a:cs typeface="+mn-lt"/>
              </a:rPr>
              <a:t>t2</a:t>
            </a:r>
            <a:r>
              <a:rPr lang="zh-CN" altLang="en-US" sz="1800">
                <a:cs typeface="+mn-lt"/>
              </a:rPr>
              <a:t>启动第三个事务</a:t>
            </a:r>
            <a:r>
              <a:rPr lang="en-US" altLang="zh-CN" sz="1800">
                <a:cs typeface="+mn-lt"/>
              </a:rPr>
              <a:t>T3</a:t>
            </a:r>
            <a:r>
              <a:rPr lang="zh-CN" altLang="en-US" sz="1800">
                <a:cs typeface="+mn-lt"/>
              </a:rPr>
              <a:t>，时刻</a:t>
            </a:r>
            <a:r>
              <a:rPr lang="en-US" altLang="zh-CN" sz="1800">
                <a:cs typeface="+mn-lt"/>
              </a:rPr>
              <a:t>t3</a:t>
            </a:r>
            <a:r>
              <a:rPr lang="zh-CN" altLang="en-US" sz="1800">
                <a:cs typeface="+mn-lt"/>
              </a:rPr>
              <a:t>启动第四个事务</a:t>
            </a:r>
            <a:r>
              <a:rPr lang="en-US" altLang="zh-CN" sz="1800">
                <a:cs typeface="+mn-lt"/>
              </a:rPr>
              <a:t>T4</a:t>
            </a:r>
            <a:r>
              <a:rPr lang="zh-CN" altLang="en-US" sz="1800">
                <a:cs typeface="+mn-lt"/>
              </a:rPr>
              <a:t>，事务</a:t>
            </a:r>
            <a:r>
              <a:rPr lang="en-US" altLang="zh-CN" sz="1800">
                <a:cs typeface="+mn-lt"/>
              </a:rPr>
              <a:t>T3</a:t>
            </a:r>
            <a:r>
              <a:rPr lang="zh-CN" altLang="en-US" sz="1800">
                <a:cs typeface="+mn-lt"/>
              </a:rPr>
              <a:t>和</a:t>
            </a:r>
            <a:r>
              <a:rPr lang="en-US" altLang="zh-CN" sz="1800">
                <a:cs typeface="+mn-lt"/>
              </a:rPr>
              <a:t>T4</a:t>
            </a:r>
            <a:r>
              <a:rPr lang="zh-CN" altLang="en-US" sz="1800">
                <a:cs typeface="+mn-lt"/>
              </a:rPr>
              <a:t>在获取快照</a:t>
            </a:r>
            <a:r>
              <a:rPr lang="zh-CN" altLang="en-US" sz="1800">
                <a:cs typeface="+mn-lt"/>
              </a:rPr>
              <a:t>时需要重新计算</a:t>
            </a:r>
            <a:r>
              <a:rPr lang="en-US" altLang="zh-CN" sz="1800">
                <a:cs typeface="+mn-lt"/>
              </a:rPr>
              <a:t>xmin</a:t>
            </a:r>
            <a:r>
              <a:rPr lang="zh-CN" altLang="en-US" sz="1800">
                <a:cs typeface="+mn-lt"/>
              </a:rPr>
              <a:t>和</a:t>
            </a:r>
            <a:r>
              <a:rPr lang="en-US" altLang="zh-CN" sz="1800">
                <a:cs typeface="+mn-lt"/>
              </a:rPr>
              <a:t>xmax</a:t>
            </a:r>
            <a:r>
              <a:rPr lang="zh-CN" altLang="en-US" sz="1800">
                <a:cs typeface="+mn-lt"/>
              </a:rPr>
              <a:t>么？</a:t>
            </a:r>
            <a:endParaRPr lang="zh-CN" altLang="en-US" sz="1800">
              <a:cs typeface="+mn-lt"/>
            </a:endParaRPr>
          </a:p>
        </p:txBody>
      </p:sp>
      <p:pic>
        <p:nvPicPr>
          <p:cNvPr id="4" name="图片 3" descr="multi-snapshot"/>
          <p:cNvPicPr>
            <a:picLocks noChangeAspect="1"/>
          </p:cNvPicPr>
          <p:nvPr/>
        </p:nvPicPr>
        <p:blipFill>
          <a:blip r:embed="rId1"/>
          <a:stretch>
            <a:fillRect/>
          </a:stretch>
        </p:blipFill>
        <p:spPr>
          <a:xfrm>
            <a:off x="0" y="2119630"/>
            <a:ext cx="12188825" cy="37973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020" y="222934"/>
            <a:ext cx="10512862" cy="460375"/>
          </a:xfrm>
          <a:noFill/>
        </p:spPr>
        <p:txBody>
          <a:bodyPr wrap="square" rtlCol="0">
            <a:spAutoFit/>
          </a:bodyPr>
          <a:lstStyle/>
          <a:p>
            <a:r>
              <a:rPr dirty="0">
                <a:solidFill>
                  <a:schemeClr val="accent1"/>
                </a:solidFill>
                <a:ea typeface="微软雅黑" panose="020B0503020204020204" charset="-122"/>
                <a:sym typeface="+mn-ea"/>
              </a:rPr>
              <a:t>约定</a:t>
            </a:r>
            <a:endParaRPr dirty="0">
              <a:solidFill>
                <a:schemeClr val="accent1"/>
              </a:solidFill>
              <a:ea typeface="微软雅黑" panose="020B0503020204020204" charset="-122"/>
              <a:sym typeface="+mn-ea"/>
            </a:endParaRPr>
          </a:p>
        </p:txBody>
      </p:sp>
      <p:sp>
        <p:nvSpPr>
          <p:cNvPr id="3" name="文本框 2"/>
          <p:cNvSpPr txBox="1"/>
          <p:nvPr/>
        </p:nvSpPr>
        <p:spPr>
          <a:xfrm>
            <a:off x="417830" y="775335"/>
            <a:ext cx="10854055" cy="6185535"/>
          </a:xfrm>
          <a:prstGeom prst="rect">
            <a:avLst/>
          </a:prstGeom>
          <a:noFill/>
        </p:spPr>
        <p:txBody>
          <a:bodyPr wrap="square" rtlCol="0">
            <a:spAutoFit/>
          </a:bodyPr>
          <a:p>
            <a:pPr indent="0" algn="l">
              <a:lnSpc>
                <a:spcPct val="150000"/>
              </a:lnSpc>
              <a:buFont typeface="Arial" panose="020B0604020202020204" pitchFamily="34" charset="0"/>
              <a:buNone/>
            </a:pPr>
            <a:r>
              <a:rPr lang="en-US" altLang="zh-CN"/>
              <a:t>	</a:t>
            </a:r>
            <a:r>
              <a:rPr lang="zh-CN" altLang="en-US"/>
              <a:t>本文只描述</a:t>
            </a:r>
            <a:r>
              <a:rPr lang="zh-CN" altLang="en-US"/>
              <a:t>行存储引擎，内容仅包含以下</a:t>
            </a:r>
            <a:r>
              <a:rPr lang="zh-CN" altLang="en-US"/>
              <a:t>模块：</a:t>
            </a:r>
            <a:endParaRPr lang="zh-CN" altLang="en-US"/>
          </a:p>
          <a:p>
            <a:pPr marL="342900" indent="-342900" algn="l">
              <a:lnSpc>
                <a:spcPct val="150000"/>
              </a:lnSpc>
              <a:buFont typeface="Arial" panose="020B0604020202020204" pitchFamily="34" charset="0"/>
              <a:buChar char="•"/>
            </a:pPr>
            <a:r>
              <a:rPr lang="zh-CN" altLang="en-US"/>
              <a:t>页面结构、</a:t>
            </a:r>
            <a:r>
              <a:rPr lang="en-US" altLang="zh-CN"/>
              <a:t>HOT</a:t>
            </a:r>
            <a:r>
              <a:rPr lang="zh-CN" altLang="en-US"/>
              <a:t>、</a:t>
            </a:r>
            <a:r>
              <a:rPr lang="en-US" altLang="zh-CN"/>
              <a:t>T</a:t>
            </a:r>
            <a:r>
              <a:rPr lang="en-US" altLang="zh-CN"/>
              <a:t>OAST</a:t>
            </a:r>
            <a:endParaRPr lang="zh-CN" altLang="en-US"/>
          </a:p>
          <a:p>
            <a:pPr marL="342900" indent="-342900" algn="l">
              <a:lnSpc>
                <a:spcPct val="150000"/>
              </a:lnSpc>
              <a:buFont typeface="Arial" panose="020B0604020202020204" pitchFamily="34" charset="0"/>
              <a:buChar char="•"/>
            </a:pPr>
            <a:r>
              <a:rPr lang="zh-CN" altLang="en-US"/>
              <a:t>快照</a:t>
            </a:r>
            <a:r>
              <a:rPr lang="zh-CN" altLang="en-US"/>
              <a:t>种类、（多</a:t>
            </a:r>
            <a:r>
              <a:rPr lang="zh-CN" altLang="en-US"/>
              <a:t>版本）快照、</a:t>
            </a:r>
            <a:r>
              <a:rPr lang="en-US" altLang="zh-CN"/>
              <a:t>MVCC</a:t>
            </a:r>
            <a:endParaRPr lang="zh-CN" altLang="en-US"/>
          </a:p>
          <a:p>
            <a:pPr marL="342900" indent="-342900" algn="l">
              <a:lnSpc>
                <a:spcPct val="150000"/>
              </a:lnSpc>
              <a:buFont typeface="Arial" panose="020B0604020202020204" pitchFamily="34" charset="0"/>
              <a:buChar char="•"/>
            </a:pPr>
            <a:r>
              <a:rPr lang="en-US" altLang="zh-CN"/>
              <a:t>CLOG</a:t>
            </a:r>
            <a:r>
              <a:rPr lang="zh-CN" altLang="en-US"/>
              <a:t>、</a:t>
            </a:r>
            <a:r>
              <a:rPr lang="en-US" altLang="zh-CN"/>
              <a:t>CSNLOG</a:t>
            </a:r>
            <a:endParaRPr lang="en-US" altLang="zh-CN"/>
          </a:p>
          <a:p>
            <a:pPr marL="342900" indent="-342900" algn="l">
              <a:lnSpc>
                <a:spcPct val="150000"/>
              </a:lnSpc>
              <a:buFont typeface="Arial" panose="020B0604020202020204" pitchFamily="34" charset="0"/>
              <a:buChar char="•"/>
            </a:pPr>
            <a:r>
              <a:rPr lang="en-US" altLang="zh-CN"/>
              <a:t>XLOG</a:t>
            </a:r>
            <a:endParaRPr lang="zh-CN" altLang="en-US"/>
          </a:p>
          <a:p>
            <a:pPr indent="0" algn="l">
              <a:lnSpc>
                <a:spcPct val="150000"/>
              </a:lnSpc>
              <a:buFont typeface="Arial" panose="020B0604020202020204" pitchFamily="34" charset="0"/>
              <a:buNone/>
            </a:pPr>
            <a:r>
              <a:rPr lang="zh-CN" altLang="en-US"/>
              <a:t>数据库版本和参数</a:t>
            </a:r>
            <a:r>
              <a:rPr lang="zh-CN" altLang="en-US"/>
              <a:t>配置：</a:t>
            </a:r>
            <a:endParaRPr lang="zh-CN" altLang="en-US"/>
          </a:p>
          <a:p>
            <a:pPr marL="342900" indent="-342900" algn="l">
              <a:lnSpc>
                <a:spcPct val="150000"/>
              </a:lnSpc>
              <a:buFont typeface="Arial" panose="020B0604020202020204" pitchFamily="34" charset="0"/>
              <a:buChar char="•"/>
            </a:pPr>
            <a:r>
              <a:rPr lang="zh-CN" altLang="en-US">
                <a:sym typeface="+mn-ea"/>
              </a:rPr>
              <a:t>数据库版本：</a:t>
            </a:r>
            <a:r>
              <a:rPr lang="en-US" altLang="zh-CN">
                <a:sym typeface="+mn-ea"/>
              </a:rPr>
              <a:t>Vastbase 2.2.10</a:t>
            </a:r>
            <a:endParaRPr lang="zh-CN" altLang="en-US"/>
          </a:p>
          <a:p>
            <a:pPr marL="342900" indent="-342900" algn="l">
              <a:lnSpc>
                <a:spcPct val="150000"/>
              </a:lnSpc>
              <a:buFont typeface="Arial" panose="020B0604020202020204" pitchFamily="34" charset="0"/>
              <a:buChar char="•"/>
            </a:pPr>
            <a:r>
              <a:rPr lang="zh-CN" altLang="en-US">
                <a:sym typeface="+mn-ea"/>
              </a:rPr>
              <a:t>参数配置：默认参数（非线程池模式），串行回放</a:t>
            </a:r>
            <a:endParaRPr lang="zh-CN" altLang="en-US"/>
          </a:p>
          <a:p>
            <a:pPr marL="342900" indent="-342900" algn="l">
              <a:lnSpc>
                <a:spcPct val="150000"/>
              </a:lnSpc>
              <a:buFont typeface="Arial" panose="020B0604020202020204" pitchFamily="34" charset="0"/>
              <a:buChar char="•"/>
            </a:pPr>
            <a:r>
              <a:rPr lang="zh-CN" altLang="en-US">
                <a:sym typeface="+mn-ea"/>
              </a:rPr>
              <a:t>操作系统：</a:t>
            </a:r>
            <a:r>
              <a:rPr lang="en-US" altLang="zh-CN">
                <a:sym typeface="+mn-ea"/>
              </a:rPr>
              <a:t>CentOS Linux release 7.8.2003 (core)</a:t>
            </a:r>
            <a:endParaRPr lang="en-US" altLang="zh-CN"/>
          </a:p>
          <a:p>
            <a:pPr marL="342900" indent="-342900" algn="l">
              <a:lnSpc>
                <a:spcPct val="150000"/>
              </a:lnSpc>
              <a:buFont typeface="Arial" panose="020B0604020202020204" pitchFamily="34" charset="0"/>
              <a:buChar char="•"/>
            </a:pPr>
            <a:r>
              <a:rPr lang="zh-CN" altLang="en-US">
                <a:sym typeface="+mn-ea"/>
              </a:rPr>
              <a:t>硬件：</a:t>
            </a:r>
            <a:r>
              <a:rPr lang="en-US" altLang="zh-CN">
                <a:sym typeface="+mn-ea"/>
              </a:rPr>
              <a:t>x86_64</a:t>
            </a:r>
            <a:endParaRPr lang="en-US" altLang="zh-CN"/>
          </a:p>
          <a:p>
            <a:pPr indent="0" algn="l">
              <a:lnSpc>
                <a:spcPct val="150000"/>
              </a:lnSpc>
              <a:buFont typeface="Arial" panose="020B0604020202020204" pitchFamily="34" charset="0"/>
              <a:buNone/>
            </a:pP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多版本</a:t>
            </a:r>
            <a:r>
              <a:rPr lang="zh-CN" altLang="en-US"/>
              <a:t>快照</a:t>
            </a:r>
            <a:endParaRPr lang="zh-CN" altLang="en-US"/>
          </a:p>
        </p:txBody>
      </p:sp>
      <p:sp>
        <p:nvSpPr>
          <p:cNvPr id="4" name="文本框 3"/>
          <p:cNvSpPr txBox="1"/>
          <p:nvPr/>
        </p:nvSpPr>
        <p:spPr>
          <a:xfrm>
            <a:off x="5532755" y="3011170"/>
            <a:ext cx="6329680" cy="2999740"/>
          </a:xfrm>
          <a:prstGeom prst="rect">
            <a:avLst/>
          </a:prstGeom>
          <a:noFill/>
        </p:spPr>
        <p:txBody>
          <a:bodyPr wrap="square" rtlCol="0">
            <a:spAutoFit/>
          </a:bodyPr>
          <a:p>
            <a:pPr algn="l">
              <a:lnSpc>
                <a:spcPct val="150000"/>
              </a:lnSpc>
            </a:pPr>
            <a:r>
              <a:rPr lang="zh-CN" altLang="en-US" sz="1800">
                <a:cs typeface="+mn-lt"/>
              </a:rPr>
              <a:t>为了解决获取快照时需要频繁对</a:t>
            </a:r>
            <a:r>
              <a:rPr lang="en-US" altLang="zh-CN" sz="1800">
                <a:cs typeface="+mn-lt"/>
              </a:rPr>
              <a:t>PROCARRAY</a:t>
            </a:r>
            <a:r>
              <a:rPr lang="zh-CN" altLang="en-US" sz="1800">
                <a:cs typeface="+mn-lt"/>
              </a:rPr>
              <a:t>数组加锁遍历的问题，</a:t>
            </a:r>
            <a:r>
              <a:rPr lang="en-US" altLang="zh-CN" sz="1800">
                <a:cs typeface="+mn-lt"/>
              </a:rPr>
              <a:t>Vastbase</a:t>
            </a:r>
            <a:endParaRPr lang="en-US" altLang="zh-CN" sz="1800">
              <a:cs typeface="+mn-lt"/>
            </a:endParaRPr>
          </a:p>
          <a:p>
            <a:pPr algn="l">
              <a:lnSpc>
                <a:spcPct val="150000"/>
              </a:lnSpc>
            </a:pPr>
            <a:r>
              <a:rPr lang="zh-CN" altLang="en-US" sz="1800">
                <a:cs typeface="+mn-lt"/>
              </a:rPr>
              <a:t>引入了多版本快照机制，关键点</a:t>
            </a:r>
            <a:r>
              <a:rPr lang="zh-CN" altLang="en-US" sz="1800">
                <a:cs typeface="+mn-lt"/>
              </a:rPr>
              <a:t>如下：</a:t>
            </a:r>
            <a:endParaRPr lang="zh-CN" altLang="en-US" sz="1800">
              <a:cs typeface="+mn-lt"/>
            </a:endParaRPr>
          </a:p>
          <a:p>
            <a:pPr marL="342900" indent="-342900" algn="l">
              <a:lnSpc>
                <a:spcPct val="150000"/>
              </a:lnSpc>
              <a:buFont typeface="+mj-lt"/>
              <a:buAutoNum type="arabicPeriod"/>
            </a:pPr>
            <a:r>
              <a:rPr lang="zh-CN" altLang="en-US" sz="1800">
                <a:cs typeface="+mn-lt"/>
              </a:rPr>
              <a:t>通过时间（代码写死）或者</a:t>
            </a:r>
            <a:r>
              <a:rPr lang="en-US" altLang="zh-CN" sz="1800">
                <a:cs typeface="+mn-lt"/>
              </a:rPr>
              <a:t>GUC</a:t>
            </a:r>
            <a:r>
              <a:rPr lang="zh-CN" altLang="en-US" sz="1800">
                <a:cs typeface="+mn-lt"/>
              </a:rPr>
              <a:t>参数（enable_defer_calculate_snapshot）推迟快照的</a:t>
            </a:r>
            <a:r>
              <a:rPr lang="zh-CN" altLang="en-US" sz="1800">
                <a:cs typeface="+mn-lt"/>
              </a:rPr>
              <a:t>计算；</a:t>
            </a:r>
            <a:endParaRPr lang="zh-CN" altLang="en-US" sz="1800">
              <a:cs typeface="+mn-lt"/>
            </a:endParaRPr>
          </a:p>
          <a:p>
            <a:pPr marL="342900" indent="-342900" algn="l">
              <a:lnSpc>
                <a:spcPct val="150000"/>
              </a:lnSpc>
              <a:buFont typeface="+mj-lt"/>
              <a:buAutoNum type="arabicPeriod"/>
            </a:pPr>
            <a:r>
              <a:rPr lang="zh-CN" altLang="en-US" sz="1800">
                <a:cs typeface="+mn-lt"/>
              </a:rPr>
              <a:t>在事务提交时计算快照并放入环形缓冲区</a:t>
            </a:r>
            <a:r>
              <a:rPr lang="zh-CN" altLang="en-US" sz="1800">
                <a:cs typeface="+mn-lt"/>
              </a:rPr>
              <a:t>中；</a:t>
            </a:r>
            <a:endParaRPr lang="zh-CN" altLang="en-US" sz="1800">
              <a:cs typeface="+mn-lt"/>
            </a:endParaRPr>
          </a:p>
          <a:p>
            <a:pPr marL="342900" indent="-342900" algn="l">
              <a:lnSpc>
                <a:spcPct val="150000"/>
              </a:lnSpc>
              <a:buFont typeface="+mj-lt"/>
              <a:buAutoNum type="arabicPeriod"/>
            </a:pPr>
            <a:r>
              <a:rPr lang="zh-CN" altLang="en-US" sz="1800">
                <a:cs typeface="+mn-lt"/>
              </a:rPr>
              <a:t>在需要获取快照时获取最近计算的</a:t>
            </a:r>
            <a:r>
              <a:rPr lang="zh-CN" altLang="en-US" sz="1800">
                <a:cs typeface="+mn-lt"/>
              </a:rPr>
              <a:t>快照；</a:t>
            </a:r>
            <a:endParaRPr lang="zh-CN" altLang="en-US" sz="1800">
              <a:cs typeface="+mn-lt"/>
            </a:endParaRPr>
          </a:p>
        </p:txBody>
      </p:sp>
      <p:pic>
        <p:nvPicPr>
          <p:cNvPr id="5" name="图片 4" descr="multi-snapshot1"/>
          <p:cNvPicPr>
            <a:picLocks noChangeAspect="1"/>
          </p:cNvPicPr>
          <p:nvPr/>
        </p:nvPicPr>
        <p:blipFill>
          <a:blip r:embed="rId1"/>
          <a:stretch>
            <a:fillRect/>
          </a:stretch>
        </p:blipFill>
        <p:spPr>
          <a:xfrm>
            <a:off x="-60960" y="929005"/>
            <a:ext cx="12188825" cy="49999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MVCC </a:t>
            </a:r>
            <a:r>
              <a:rPr lang="en-US" altLang="zh-CN"/>
              <a:t>snapshot</a:t>
            </a:r>
            <a:endParaRPr lang="en-US" altLang="zh-CN"/>
          </a:p>
        </p:txBody>
      </p:sp>
      <p:sp>
        <p:nvSpPr>
          <p:cNvPr id="3" name="文本框 2"/>
          <p:cNvSpPr txBox="1"/>
          <p:nvPr/>
        </p:nvSpPr>
        <p:spPr>
          <a:xfrm>
            <a:off x="356870" y="801370"/>
            <a:ext cx="11306175" cy="3830955"/>
          </a:xfrm>
          <a:prstGeom prst="rect">
            <a:avLst/>
          </a:prstGeom>
          <a:noFill/>
        </p:spPr>
        <p:txBody>
          <a:bodyPr wrap="square" rtlCol="0">
            <a:spAutoFit/>
          </a:bodyPr>
          <a:p>
            <a:pPr>
              <a:lnSpc>
                <a:spcPct val="150000"/>
              </a:lnSpc>
            </a:pPr>
            <a:r>
              <a:rPr lang="en-US" altLang="zh-CN" sz="1800">
                <a:cs typeface="+mn-lt"/>
              </a:rPr>
              <a:t>	Vastbase</a:t>
            </a:r>
            <a:r>
              <a:rPr lang="zh-CN" altLang="en-US" sz="1800">
                <a:cs typeface="+mn-lt"/>
              </a:rPr>
              <a:t>行存引擎元组头会记录</a:t>
            </a:r>
            <a:r>
              <a:rPr lang="en-US" altLang="zh-CN" sz="1800">
                <a:cs typeface="+mn-lt"/>
              </a:rPr>
              <a:t>xmin</a:t>
            </a:r>
            <a:r>
              <a:rPr lang="zh-CN" altLang="en-US" sz="1800">
                <a:cs typeface="+mn-lt"/>
              </a:rPr>
              <a:t>、</a:t>
            </a:r>
            <a:r>
              <a:rPr lang="en-US" altLang="zh-CN" sz="1800">
                <a:cs typeface="+mn-lt"/>
              </a:rPr>
              <a:t>xmax</a:t>
            </a:r>
            <a:r>
              <a:rPr lang="zh-CN" altLang="en-US" sz="1800">
                <a:cs typeface="+mn-lt"/>
              </a:rPr>
              <a:t>，为了加速扫描过程中元组可见性判断还设置了相关</a:t>
            </a:r>
            <a:r>
              <a:rPr lang="en-US" altLang="zh-CN" sz="1800">
                <a:cs typeface="+mn-lt"/>
              </a:rPr>
              <a:t>bit</a:t>
            </a:r>
            <a:r>
              <a:rPr lang="zh-CN" altLang="en-US" sz="1800">
                <a:cs typeface="+mn-lt"/>
              </a:rPr>
              <a:t>位，比较关键的几个</a:t>
            </a:r>
            <a:r>
              <a:rPr lang="zh-CN" altLang="en-US" sz="1800">
                <a:cs typeface="+mn-lt"/>
              </a:rPr>
              <a:t>如下：</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#define HEAP_XMIN_COMMITTED		0x0100	/* t_xmin committed */</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#define HEAP_XMIN_INVALID		0x0200	/* t_xmin invalid/aborted */</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#define HEAP_XMAX_COMMITTED		0x0400	/* t_xmax committed */</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#define HEAP_XMAX_INVALID		0x0800	/* t_xmax invalid/aborted */</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#define HEAP_XMAX_IS_MULTI		0x1000	/* t_xmax is a MultiXactId */</a:t>
            </a:r>
            <a:endParaRPr lang="zh-CN" altLang="en-US" sz="1800">
              <a:cs typeface="+mn-lt"/>
            </a:endParaRPr>
          </a:p>
          <a:p>
            <a:pPr indent="0">
              <a:lnSpc>
                <a:spcPct val="150000"/>
              </a:lnSpc>
              <a:buFont typeface="Wingdings" panose="05000000000000000000" charset="0"/>
              <a:buNone/>
            </a:pPr>
            <a:r>
              <a:rPr lang="zh-CN" altLang="en-US" sz="1800">
                <a:cs typeface="+mn-lt"/>
              </a:rPr>
              <a:t>需要明确</a:t>
            </a:r>
            <a:r>
              <a:rPr lang="en-US" altLang="zh-CN" sz="1800">
                <a:cs typeface="+mn-lt"/>
              </a:rPr>
              <a:t>bit</a:t>
            </a:r>
            <a:r>
              <a:rPr lang="zh-CN" altLang="en-US" sz="1800">
                <a:cs typeface="+mn-lt"/>
              </a:rPr>
              <a:t>位只是标记对应的事务的状态，</a:t>
            </a:r>
            <a:r>
              <a:rPr lang="zh-CN" altLang="en-US" sz="1800">
                <a:solidFill>
                  <a:srgbClr val="FF0000"/>
                </a:solidFill>
                <a:cs typeface="+mn-lt"/>
              </a:rPr>
              <a:t>事务提交并不意味着对本快照可见</a:t>
            </a:r>
            <a:r>
              <a:rPr lang="zh-CN" altLang="en-US" sz="1800">
                <a:cs typeface="+mn-lt"/>
              </a:rPr>
              <a:t>。若未设置</a:t>
            </a:r>
            <a:r>
              <a:rPr lang="en-US" altLang="zh-CN" sz="1800">
                <a:cs typeface="+mn-lt"/>
              </a:rPr>
              <a:t>bit</a:t>
            </a:r>
            <a:r>
              <a:rPr lang="zh-CN" altLang="en-US" sz="1800">
                <a:cs typeface="+mn-lt"/>
              </a:rPr>
              <a:t>位则需要根据</a:t>
            </a:r>
            <a:r>
              <a:rPr lang="en-US" altLang="zh-CN" sz="1800">
                <a:cs typeface="+mn-lt"/>
              </a:rPr>
              <a:t>XID</a:t>
            </a:r>
            <a:r>
              <a:rPr lang="zh-CN" altLang="en-US" sz="1800">
                <a:cs typeface="+mn-lt"/>
              </a:rPr>
              <a:t>查找</a:t>
            </a:r>
            <a:r>
              <a:rPr lang="en-US" altLang="zh-CN" sz="1800">
                <a:cs typeface="+mn-lt"/>
              </a:rPr>
              <a:t>CLOG</a:t>
            </a:r>
            <a:r>
              <a:rPr lang="zh-CN" altLang="en-US" sz="1800">
                <a:cs typeface="+mn-lt"/>
              </a:rPr>
              <a:t>确认事务</a:t>
            </a:r>
            <a:r>
              <a:rPr lang="zh-CN" altLang="en-US" sz="1800">
                <a:cs typeface="+mn-lt"/>
              </a:rPr>
              <a:t>状态。</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MVCC </a:t>
            </a:r>
            <a:r>
              <a:rPr lang="en-US" altLang="zh-CN"/>
              <a:t>snapshot</a:t>
            </a:r>
            <a:endParaRPr lang="en-US" altLang="zh-CN"/>
          </a:p>
        </p:txBody>
      </p:sp>
      <p:sp>
        <p:nvSpPr>
          <p:cNvPr id="4" name="文本框 3"/>
          <p:cNvSpPr txBox="1"/>
          <p:nvPr/>
        </p:nvSpPr>
        <p:spPr>
          <a:xfrm>
            <a:off x="356870" y="783590"/>
            <a:ext cx="11576050" cy="2168525"/>
          </a:xfrm>
          <a:prstGeom prst="rect">
            <a:avLst/>
          </a:prstGeom>
          <a:noFill/>
        </p:spPr>
        <p:txBody>
          <a:bodyPr wrap="square" rtlCol="0">
            <a:spAutoFit/>
          </a:bodyPr>
          <a:p>
            <a:pPr>
              <a:lnSpc>
                <a:spcPct val="150000"/>
              </a:lnSpc>
            </a:pPr>
            <a:r>
              <a:rPr lang="en-US" altLang="zh-CN" sz="1800">
                <a:cs typeface="+mn-lt"/>
              </a:rPr>
              <a:t>	</a:t>
            </a:r>
            <a:r>
              <a:rPr lang="zh-CN" altLang="en-US" sz="1800">
                <a:cs typeface="+mn-lt"/>
              </a:rPr>
              <a:t>在判断一个元组是否对</a:t>
            </a:r>
            <a:r>
              <a:rPr lang="en-US" altLang="zh-CN" sz="1800">
                <a:cs typeface="+mn-lt"/>
              </a:rPr>
              <a:t>MVCC</a:t>
            </a:r>
            <a:r>
              <a:rPr lang="zh-CN" altLang="en-US" sz="1800">
                <a:cs typeface="+mn-lt"/>
              </a:rPr>
              <a:t>快照可见时，最根本的问题是判断</a:t>
            </a:r>
            <a:r>
              <a:rPr lang="en-US" altLang="zh-CN" sz="1800">
                <a:cs typeface="+mn-lt"/>
              </a:rPr>
              <a:t>xmin</a:t>
            </a:r>
            <a:r>
              <a:rPr lang="zh-CN" altLang="en-US" sz="1800">
                <a:cs typeface="+mn-lt"/>
              </a:rPr>
              <a:t>、</a:t>
            </a:r>
            <a:r>
              <a:rPr lang="en-US" altLang="zh-CN" sz="1800">
                <a:cs typeface="+mn-lt"/>
              </a:rPr>
              <a:t>xmax</a:t>
            </a:r>
            <a:r>
              <a:rPr lang="zh-CN" altLang="en-US" sz="1800">
                <a:cs typeface="+mn-lt"/>
              </a:rPr>
              <a:t>代表的事务对本快照而言是否可见。虽然HeapTupleSatisfiesMVCC函数在实现过程中有很多分支，但把握以下两点</a:t>
            </a:r>
            <a:r>
              <a:rPr lang="zh-CN" altLang="en-US" sz="1800">
                <a:cs typeface="+mn-lt"/>
              </a:rPr>
              <a:t>即可：</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判断事务是否已经提交；对于已经提交事务，需要判断对本快照而言是否</a:t>
            </a:r>
            <a:r>
              <a:rPr lang="zh-CN" altLang="en-US" sz="1800">
                <a:cs typeface="+mn-lt"/>
              </a:rPr>
              <a:t>可见；</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判断事务是否当前事务，如果是当前事务，则比较</a:t>
            </a:r>
            <a:r>
              <a:rPr lang="en-US" altLang="zh-CN" sz="1800">
                <a:cs typeface="+mn-lt"/>
              </a:rPr>
              <a:t>cid</a:t>
            </a:r>
            <a:r>
              <a:rPr lang="zh-CN" altLang="en-US" sz="1800">
                <a:cs typeface="+mn-lt"/>
              </a:rPr>
              <a:t>（</a:t>
            </a:r>
            <a:r>
              <a:rPr lang="en-US" altLang="zh-CN" sz="1800">
                <a:cs typeface="+mn-lt"/>
              </a:rPr>
              <a:t>command id</a:t>
            </a:r>
            <a:r>
              <a:rPr lang="zh-CN" altLang="en-US" sz="1800">
                <a:cs typeface="+mn-lt"/>
              </a:rPr>
              <a:t>，简单来说就是判断同一个事务内操作发生的先后</a:t>
            </a:r>
            <a:r>
              <a:rPr lang="zh-CN" altLang="en-US" sz="1800">
                <a:cs typeface="+mn-lt"/>
              </a:rPr>
              <a:t>顺序）；</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3433204" y="823658"/>
            <a:ext cx="5067591" cy="5067591"/>
          </a:xfrm>
          <a:prstGeom prst="ellipse">
            <a:avLst/>
          </a:prstGeom>
          <a:noFill/>
          <a:ln>
            <a:solidFill>
              <a:schemeClr val="bg1">
                <a:lumMod val="65000"/>
              </a:schemeClr>
            </a:solidFill>
          </a:ln>
          <a:effectLst>
            <a:outerShdw blurRad="50800" dist="508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121896" tIns="60948" rIns="121896" bIns="60948" numCol="1" spcCol="0" rtlCol="0" fromWordArt="0" anchor="ctr" anchorCtr="0" forceAA="0" compatLnSpc="1">
            <a:noAutofit/>
          </a:bodyPr>
          <a:lstStyle/>
          <a:p>
            <a:pPr marL="0" marR="0" lvl="0" indent="0" algn="ctr" defTabSz="6096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Arial Unicode MS" panose="020B0604020202020204" pitchFamily="34" charset="-122"/>
              <a:sym typeface="+mn-ea"/>
            </a:endParaRPr>
          </a:p>
        </p:txBody>
      </p:sp>
      <p:sp>
        <p:nvSpPr>
          <p:cNvPr id="2" name="TextBox 48"/>
          <p:cNvSpPr txBox="1"/>
          <p:nvPr/>
        </p:nvSpPr>
        <p:spPr>
          <a:xfrm>
            <a:off x="3408680" y="3215005"/>
            <a:ext cx="511683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CLOG</a:t>
            </a:r>
            <a:r>
              <a:rPr kumimoji="0" lang="zh-CN" altLang="en-US"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a:t>
            </a: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C</a:t>
            </a: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SNLOG</a:t>
            </a:r>
            <a:endPar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endParaRPr>
          </a:p>
        </p:txBody>
      </p:sp>
      <p:sp>
        <p:nvSpPr>
          <p:cNvPr id="4" name="TextBox 48"/>
          <p:cNvSpPr txBox="1"/>
          <p:nvPr/>
        </p:nvSpPr>
        <p:spPr>
          <a:xfrm>
            <a:off x="4667155" y="2451100"/>
            <a:ext cx="259969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rPr>
              <a:t>PART 3</a:t>
            </a:r>
            <a:endPar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CLOG</a:t>
            </a:r>
            <a:endParaRPr lang="en-US" altLang="zh-CN"/>
          </a:p>
        </p:txBody>
      </p:sp>
      <p:sp>
        <p:nvSpPr>
          <p:cNvPr id="3" name="文本框 2"/>
          <p:cNvSpPr txBox="1"/>
          <p:nvPr/>
        </p:nvSpPr>
        <p:spPr>
          <a:xfrm>
            <a:off x="356870" y="739775"/>
            <a:ext cx="11404600" cy="4661535"/>
          </a:xfrm>
          <a:prstGeom prst="rect">
            <a:avLst/>
          </a:prstGeom>
          <a:noFill/>
        </p:spPr>
        <p:txBody>
          <a:bodyPr wrap="square" rtlCol="0">
            <a:spAutoFit/>
          </a:bodyPr>
          <a:p>
            <a:pPr algn="l">
              <a:lnSpc>
                <a:spcPct val="150000"/>
              </a:lnSpc>
            </a:pPr>
            <a:r>
              <a:rPr lang="en-US" altLang="zh-CN" sz="1800">
                <a:cs typeface="+mn-lt"/>
              </a:rPr>
              <a:t>	</a:t>
            </a:r>
            <a:r>
              <a:rPr lang="zh-CN" altLang="en-US" sz="1800">
                <a:cs typeface="+mn-lt"/>
              </a:rPr>
              <a:t>在</a:t>
            </a:r>
            <a:r>
              <a:rPr lang="en-US" altLang="zh-CN" sz="1800">
                <a:cs typeface="+mn-lt"/>
              </a:rPr>
              <a:t>Vastbase</a:t>
            </a:r>
            <a:r>
              <a:rPr lang="zh-CN" altLang="en-US" sz="1800">
                <a:cs typeface="+mn-lt"/>
              </a:rPr>
              <a:t>中每个事务有</a:t>
            </a:r>
            <a:r>
              <a:rPr lang="zh-CN" altLang="en-US" sz="1800">
                <a:cs typeface="+mn-lt"/>
              </a:rPr>
              <a:t>四种可能</a:t>
            </a:r>
            <a:r>
              <a:rPr lang="zh-CN" altLang="en-US" sz="1800">
                <a:cs typeface="+mn-lt"/>
              </a:rPr>
              <a:t>状态：</a:t>
            </a:r>
            <a:endParaRPr lang="zh-CN" altLang="en-US" sz="1800">
              <a:cs typeface="+mn-lt"/>
            </a:endParaRPr>
          </a:p>
          <a:p>
            <a:pPr marL="285750" indent="-285750" algn="l">
              <a:lnSpc>
                <a:spcPct val="150000"/>
              </a:lnSpc>
              <a:buFont typeface="Wingdings" panose="05000000000000000000" charset="0"/>
              <a:buChar char=""/>
            </a:pPr>
            <a:r>
              <a:rPr lang="zh-CN" altLang="en-US" sz="1800">
                <a:cs typeface="+mn-lt"/>
              </a:rPr>
              <a:t>CLOG_XID_STATUS_IN_PROGRESS：事务正在处理</a:t>
            </a:r>
            <a:r>
              <a:rPr lang="zh-CN" altLang="en-US" sz="1800">
                <a:cs typeface="+mn-lt"/>
              </a:rPr>
              <a:t>中</a:t>
            </a:r>
            <a:endParaRPr lang="zh-CN" altLang="en-US" sz="1800">
              <a:cs typeface="+mn-lt"/>
            </a:endParaRPr>
          </a:p>
          <a:p>
            <a:pPr marL="285750" indent="-285750" algn="l">
              <a:lnSpc>
                <a:spcPct val="150000"/>
              </a:lnSpc>
              <a:buFont typeface="Wingdings" panose="05000000000000000000" charset="0"/>
              <a:buChar char=""/>
            </a:pPr>
            <a:r>
              <a:rPr lang="zh-CN" altLang="en-US" sz="1800">
                <a:cs typeface="+mn-lt"/>
              </a:rPr>
              <a:t>CLOG_XID_STATUS_COMMITTED：事务</a:t>
            </a:r>
            <a:r>
              <a:rPr lang="zh-CN" altLang="en-US" sz="1800">
                <a:cs typeface="+mn-lt"/>
              </a:rPr>
              <a:t>已提交</a:t>
            </a:r>
            <a:endParaRPr lang="zh-CN" altLang="en-US" sz="1800">
              <a:cs typeface="+mn-lt"/>
            </a:endParaRPr>
          </a:p>
          <a:p>
            <a:pPr marL="285750" indent="-285750" algn="l">
              <a:lnSpc>
                <a:spcPct val="150000"/>
              </a:lnSpc>
              <a:buFont typeface="Wingdings" panose="05000000000000000000" charset="0"/>
              <a:buChar char=""/>
            </a:pPr>
            <a:r>
              <a:rPr lang="zh-CN" altLang="en-US" sz="1800">
                <a:cs typeface="+mn-lt"/>
              </a:rPr>
              <a:t>CLOG_XID_STATUS_ABORTED：事务已</a:t>
            </a:r>
            <a:r>
              <a:rPr lang="zh-CN" altLang="en-US" sz="1800">
                <a:cs typeface="+mn-lt"/>
              </a:rPr>
              <a:t>退出</a:t>
            </a:r>
            <a:endParaRPr lang="zh-CN" altLang="en-US" sz="1800">
              <a:cs typeface="+mn-lt"/>
            </a:endParaRPr>
          </a:p>
          <a:p>
            <a:pPr marL="285750" indent="-285750" algn="l">
              <a:lnSpc>
                <a:spcPct val="150000"/>
              </a:lnSpc>
              <a:buFont typeface="Wingdings" panose="05000000000000000000" charset="0"/>
              <a:buChar char=""/>
            </a:pPr>
            <a:r>
              <a:rPr lang="zh-CN" altLang="en-US" sz="1800">
                <a:cs typeface="+mn-lt"/>
              </a:rPr>
              <a:t>CLOG_XID_STATUS_SUB_COMMITTED：子事务已</a:t>
            </a:r>
            <a:r>
              <a:rPr lang="zh-CN" altLang="en-US" sz="1800">
                <a:cs typeface="+mn-lt"/>
              </a:rPr>
              <a:t>提交</a:t>
            </a:r>
            <a:endParaRPr lang="zh-CN" altLang="en-US" sz="1800">
              <a:cs typeface="+mn-lt"/>
            </a:endParaRPr>
          </a:p>
          <a:p>
            <a:pPr indent="0" algn="l">
              <a:lnSpc>
                <a:spcPct val="150000"/>
              </a:lnSpc>
              <a:buFont typeface="Wingdings" panose="05000000000000000000" charset="0"/>
              <a:buNone/>
            </a:pPr>
            <a:r>
              <a:rPr lang="zh-CN" altLang="en-US" sz="1800">
                <a:cs typeface="+mn-lt"/>
              </a:rPr>
              <a:t>故每个事务需要两个</a:t>
            </a:r>
            <a:r>
              <a:rPr lang="en-US" altLang="zh-CN" sz="1800">
                <a:cs typeface="+mn-lt"/>
              </a:rPr>
              <a:t>bit</a:t>
            </a:r>
            <a:r>
              <a:rPr lang="zh-CN" altLang="en-US" sz="1800">
                <a:cs typeface="+mn-lt"/>
              </a:rPr>
              <a:t>位来表示，每个字节可以存储四个事务的状态，在页面大小为</a:t>
            </a:r>
            <a:r>
              <a:rPr lang="en-US" altLang="zh-CN" sz="1800">
                <a:cs typeface="+mn-lt"/>
              </a:rPr>
              <a:t>8KB</a:t>
            </a:r>
            <a:r>
              <a:rPr lang="zh-CN" altLang="en-US" sz="1800">
                <a:cs typeface="+mn-lt"/>
              </a:rPr>
              <a:t>的情况下，一个页面可以存储（</a:t>
            </a:r>
            <a:r>
              <a:rPr lang="en-US" altLang="zh-CN" sz="1800">
                <a:cs typeface="+mn-lt"/>
              </a:rPr>
              <a:t>8192 * 1024 * 4</a:t>
            </a:r>
            <a:r>
              <a:rPr lang="zh-CN" altLang="en-US" sz="1800">
                <a:cs typeface="+mn-lt"/>
              </a:rPr>
              <a:t>）</a:t>
            </a:r>
            <a:r>
              <a:rPr lang="en-US" altLang="zh-CN" sz="1800">
                <a:cs typeface="+mn-lt"/>
              </a:rPr>
              <a:t>33554432</a:t>
            </a:r>
            <a:r>
              <a:rPr lang="zh-CN" altLang="en-US" sz="1800">
                <a:cs typeface="+mn-lt"/>
              </a:rPr>
              <a:t>个事务的</a:t>
            </a:r>
            <a:r>
              <a:rPr lang="zh-CN" altLang="en-US" sz="1800">
                <a:cs typeface="+mn-lt"/>
              </a:rPr>
              <a:t>状态。数据库在运行过程中会将事务状态持久化到文件中（</a:t>
            </a:r>
            <a:r>
              <a:rPr lang="en-US" altLang="zh-CN" sz="1800">
                <a:cs typeface="+mn-lt"/>
              </a:rPr>
              <a:t>$PGDATA/pg_clog/</a:t>
            </a:r>
            <a:r>
              <a:rPr lang="zh-CN" altLang="en-US" sz="1800">
                <a:cs typeface="+mn-lt"/>
              </a:rPr>
              <a:t>），目前内核规定每个</a:t>
            </a:r>
            <a:r>
              <a:rPr lang="en-US" altLang="zh-CN" sz="1800">
                <a:cs typeface="+mn-lt"/>
              </a:rPr>
              <a:t>CLOG</a:t>
            </a:r>
            <a:r>
              <a:rPr lang="zh-CN" altLang="en-US" sz="1800">
                <a:cs typeface="+mn-lt"/>
              </a:rPr>
              <a:t>文件包含</a:t>
            </a:r>
            <a:r>
              <a:rPr lang="en-US" altLang="zh-CN" sz="1800">
                <a:cs typeface="+mn-lt"/>
              </a:rPr>
              <a:t>2048</a:t>
            </a:r>
            <a:r>
              <a:rPr lang="zh-CN" altLang="en-US" sz="1800">
                <a:cs typeface="+mn-lt"/>
              </a:rPr>
              <a:t>个页面，若每个页面</a:t>
            </a:r>
            <a:r>
              <a:rPr lang="en-US" altLang="zh-CN" sz="1800">
                <a:cs typeface="+mn-lt"/>
              </a:rPr>
              <a:t>8KB</a:t>
            </a:r>
            <a:r>
              <a:rPr lang="zh-CN" altLang="en-US" sz="1800">
                <a:cs typeface="+mn-lt"/>
              </a:rPr>
              <a:t>，则</a:t>
            </a:r>
            <a:r>
              <a:rPr lang="zh-CN" altLang="en-US" sz="1800">
                <a:cs typeface="+mn-lt"/>
              </a:rPr>
              <a:t>文件大小为</a:t>
            </a:r>
            <a:r>
              <a:rPr lang="en-US" altLang="zh-CN" sz="1800">
                <a:cs typeface="+mn-lt"/>
              </a:rPr>
              <a:t>16MB</a:t>
            </a:r>
            <a:r>
              <a:rPr lang="zh-CN" altLang="en-US" sz="1800">
                <a:cs typeface="+mn-lt"/>
              </a:rPr>
              <a:t>。</a:t>
            </a:r>
            <a:endParaRPr lang="zh-CN" altLang="en-US" sz="1800">
              <a:cs typeface="+mn-lt"/>
            </a:endParaRPr>
          </a:p>
          <a:p>
            <a:pPr indent="0" algn="l">
              <a:lnSpc>
                <a:spcPct val="150000"/>
              </a:lnSpc>
              <a:buFont typeface="Wingdings" panose="05000000000000000000" charset="0"/>
              <a:buNone/>
            </a:pPr>
            <a:r>
              <a:rPr lang="en-US" altLang="zh-CN" sz="1800">
                <a:cs typeface="+mn-lt"/>
              </a:rPr>
              <a:t>	</a:t>
            </a:r>
            <a:r>
              <a:rPr lang="zh-CN" altLang="en-US" sz="1800">
                <a:cs typeface="+mn-lt"/>
              </a:rPr>
              <a:t>例如给定事务</a:t>
            </a:r>
            <a:r>
              <a:rPr lang="en-US" altLang="zh-CN" sz="1800">
                <a:cs typeface="+mn-lt"/>
              </a:rPr>
              <a:t>ID</a:t>
            </a:r>
            <a:r>
              <a:rPr lang="zh-CN" altLang="en-US" sz="1800">
                <a:cs typeface="+mn-lt"/>
              </a:rPr>
              <a:t>：</a:t>
            </a:r>
            <a:r>
              <a:rPr lang="en-US" altLang="zh-CN" sz="1800">
                <a:cs typeface="+mn-lt"/>
              </a:rPr>
              <a:t>21114</a:t>
            </a:r>
            <a:r>
              <a:rPr lang="zh-CN" altLang="en-US" sz="1800">
                <a:cs typeface="+mn-lt"/>
              </a:rPr>
              <a:t>，可以确定该事务</a:t>
            </a:r>
            <a:r>
              <a:rPr lang="en-US" altLang="zh-CN" sz="1800">
                <a:cs typeface="+mn-lt"/>
              </a:rPr>
              <a:t>ID</a:t>
            </a:r>
            <a:r>
              <a:rPr lang="zh-CN" altLang="en-US" sz="1800">
                <a:cs typeface="+mn-lt"/>
              </a:rPr>
              <a:t>的状态位于第</a:t>
            </a:r>
            <a:r>
              <a:rPr lang="en-US" altLang="zh-CN" sz="1800">
                <a:cs typeface="+mn-lt"/>
              </a:rPr>
              <a:t>0</a:t>
            </a:r>
            <a:r>
              <a:rPr lang="zh-CN" altLang="en-US" sz="1800">
                <a:cs typeface="+mn-lt"/>
              </a:rPr>
              <a:t>号页面，第（</a:t>
            </a:r>
            <a:r>
              <a:rPr lang="en-US" altLang="zh-CN" sz="1800">
                <a:cs typeface="+mn-lt"/>
              </a:rPr>
              <a:t>21114/4</a:t>
            </a:r>
            <a:r>
              <a:rPr lang="zh-CN" altLang="en-US" sz="1800">
                <a:cs typeface="+mn-lt"/>
              </a:rPr>
              <a:t>）</a:t>
            </a:r>
            <a:r>
              <a:rPr lang="en-US" altLang="zh-CN" sz="1800">
                <a:cs typeface="+mn-lt"/>
              </a:rPr>
              <a:t>5279</a:t>
            </a:r>
            <a:r>
              <a:rPr lang="zh-CN" altLang="en-US" sz="1800">
                <a:cs typeface="+mn-lt"/>
              </a:rPr>
              <a:t>个字节，该字节内的第</a:t>
            </a:r>
            <a:r>
              <a:rPr lang="en-US" altLang="zh-CN" sz="1800">
                <a:cs typeface="+mn-lt"/>
              </a:rPr>
              <a:t>3</a:t>
            </a:r>
            <a:r>
              <a:rPr lang="zh-CN" altLang="en-US" sz="1800">
                <a:cs typeface="+mn-lt"/>
              </a:rPr>
              <a:t>和</a:t>
            </a:r>
            <a:r>
              <a:rPr lang="en-US" altLang="zh-CN" sz="1800">
                <a:cs typeface="+mn-lt"/>
              </a:rPr>
              <a:t>4bit</a:t>
            </a:r>
            <a:r>
              <a:rPr lang="zh-CN" altLang="en-US" sz="1800">
                <a:cs typeface="+mn-lt"/>
              </a:rPr>
              <a:t>表示</a:t>
            </a:r>
            <a:r>
              <a:rPr lang="en-US" altLang="zh-CN" sz="1800">
                <a:cs typeface="+mn-lt"/>
              </a:rPr>
              <a:t>21114</a:t>
            </a:r>
            <a:r>
              <a:rPr lang="zh-CN" altLang="en-US" sz="1800">
                <a:cs typeface="+mn-lt"/>
              </a:rPr>
              <a:t>的</a:t>
            </a:r>
            <a:r>
              <a:rPr lang="zh-CN" altLang="en-US" sz="1800">
                <a:cs typeface="+mn-lt"/>
              </a:rPr>
              <a:t>状态。</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CSNLOG</a:t>
            </a:r>
            <a:endParaRPr lang="en-US" altLang="zh-CN"/>
          </a:p>
        </p:txBody>
      </p:sp>
      <p:sp>
        <p:nvSpPr>
          <p:cNvPr id="3" name="文本框 2"/>
          <p:cNvSpPr txBox="1"/>
          <p:nvPr/>
        </p:nvSpPr>
        <p:spPr>
          <a:xfrm>
            <a:off x="260350" y="766445"/>
            <a:ext cx="11646535" cy="5492750"/>
          </a:xfrm>
          <a:prstGeom prst="rect">
            <a:avLst/>
          </a:prstGeom>
          <a:noFill/>
        </p:spPr>
        <p:txBody>
          <a:bodyPr wrap="square" rtlCol="0">
            <a:spAutoFit/>
          </a:bodyPr>
          <a:p>
            <a:pPr>
              <a:lnSpc>
                <a:spcPct val="150000"/>
              </a:lnSpc>
            </a:pPr>
            <a:r>
              <a:rPr lang="en-US" altLang="zh-CN" sz="1800">
                <a:cs typeface="+mn-lt"/>
              </a:rPr>
              <a:t>	Vastbase</a:t>
            </a:r>
            <a:r>
              <a:rPr lang="zh-CN" altLang="en-US" sz="1800">
                <a:cs typeface="+mn-lt"/>
              </a:rPr>
              <a:t>中为了解决负载很高的情况下活跃事务链表太长的问题引入了</a:t>
            </a:r>
            <a:r>
              <a:rPr lang="en-US" altLang="zh-CN" sz="1800">
                <a:cs typeface="+mn-lt"/>
              </a:rPr>
              <a:t>CSN</a:t>
            </a:r>
            <a:r>
              <a:rPr lang="zh-CN" altLang="en-US" sz="1800">
                <a:cs typeface="+mn-lt"/>
              </a:rPr>
              <a:t>，在判断元组可见性时会获取事务对应的</a:t>
            </a:r>
            <a:r>
              <a:rPr lang="en-US" altLang="zh-CN" sz="1800">
                <a:cs typeface="+mn-lt"/>
              </a:rPr>
              <a:t>CSN</a:t>
            </a:r>
            <a:r>
              <a:rPr lang="zh-CN" altLang="en-US" sz="1800">
                <a:cs typeface="+mn-lt"/>
              </a:rPr>
              <a:t>，和</a:t>
            </a:r>
            <a:r>
              <a:rPr lang="en-US" altLang="zh-CN" sz="1800">
                <a:cs typeface="+mn-lt"/>
              </a:rPr>
              <a:t>CLOG</a:t>
            </a:r>
            <a:r>
              <a:rPr lang="zh-CN" altLang="en-US" sz="1800">
                <a:cs typeface="+mn-lt"/>
              </a:rPr>
              <a:t>类似，</a:t>
            </a:r>
            <a:r>
              <a:rPr lang="en-US" altLang="zh-CN" sz="1800">
                <a:cs typeface="+mn-lt"/>
              </a:rPr>
              <a:t>Vastbase</a:t>
            </a:r>
            <a:r>
              <a:rPr lang="zh-CN" altLang="en-US" sz="1800">
                <a:cs typeface="+mn-lt"/>
              </a:rPr>
              <a:t>也会将</a:t>
            </a:r>
            <a:r>
              <a:rPr lang="en-US" altLang="zh-CN" sz="1800">
                <a:cs typeface="+mn-lt"/>
              </a:rPr>
              <a:t>CSN</a:t>
            </a:r>
            <a:r>
              <a:rPr lang="zh-CN" altLang="en-US" sz="1800">
                <a:cs typeface="+mn-lt"/>
              </a:rPr>
              <a:t>持久化到磁盘（</a:t>
            </a:r>
            <a:r>
              <a:rPr lang="en-US" altLang="zh-CN" sz="1800">
                <a:cs typeface="+mn-lt"/>
              </a:rPr>
              <a:t>$PGDATA/pg_csnlog/</a:t>
            </a:r>
            <a:r>
              <a:rPr lang="zh-CN" altLang="en-US" sz="1800">
                <a:cs typeface="+mn-lt"/>
              </a:rPr>
              <a:t>）。每个</a:t>
            </a:r>
            <a:r>
              <a:rPr lang="en-US" altLang="zh-CN" sz="1800">
                <a:cs typeface="+mn-lt"/>
              </a:rPr>
              <a:t>CSN</a:t>
            </a:r>
            <a:r>
              <a:rPr lang="zh-CN" altLang="en-US" sz="1800">
                <a:cs typeface="+mn-lt"/>
              </a:rPr>
              <a:t>占</a:t>
            </a:r>
            <a:r>
              <a:rPr lang="en-US" altLang="zh-CN" sz="1800">
                <a:cs typeface="+mn-lt"/>
              </a:rPr>
              <a:t>8</a:t>
            </a:r>
            <a:r>
              <a:rPr lang="zh-CN" altLang="en-US" sz="1800">
                <a:cs typeface="+mn-lt"/>
              </a:rPr>
              <a:t>个字节（最大</a:t>
            </a:r>
            <a:r>
              <a:rPr lang="en-US" altLang="zh-CN" sz="1800">
                <a:cs typeface="+mn-lt"/>
              </a:rPr>
              <a:t>CSN</a:t>
            </a:r>
            <a:r>
              <a:rPr lang="zh-CN" altLang="en-US" sz="1800">
                <a:cs typeface="+mn-lt"/>
              </a:rPr>
              <a:t>为</a:t>
            </a:r>
            <a:r>
              <a:rPr lang="en-US" altLang="zh-CN" sz="1800">
                <a:cs typeface="+mn-lt"/>
              </a:rPr>
              <a:t>0x0FFF</a:t>
            </a:r>
            <a:r>
              <a:rPr lang="en-US" altLang="zh-CN" sz="1800">
                <a:cs typeface="+mn-lt"/>
                <a:sym typeface="+mn-ea"/>
              </a:rPr>
              <a:t>FFFFFFFFFFFF</a:t>
            </a:r>
            <a:r>
              <a:rPr lang="zh-CN" altLang="en-US" sz="1800">
                <a:cs typeface="+mn-lt"/>
              </a:rPr>
              <a:t>），每个页面（</a:t>
            </a:r>
            <a:r>
              <a:rPr lang="en-US" altLang="zh-CN" sz="1800">
                <a:cs typeface="+mn-lt"/>
              </a:rPr>
              <a:t>8KB</a:t>
            </a:r>
            <a:r>
              <a:rPr lang="zh-CN" altLang="en-US" sz="1800">
                <a:cs typeface="+mn-lt"/>
              </a:rPr>
              <a:t>）能存储（</a:t>
            </a:r>
            <a:r>
              <a:rPr lang="en-US" altLang="zh-CN" sz="1800">
                <a:cs typeface="+mn-lt"/>
              </a:rPr>
              <a:t>8192 / 8</a:t>
            </a:r>
            <a:r>
              <a:rPr lang="zh-CN" altLang="en-US" sz="1800">
                <a:cs typeface="+mn-lt"/>
              </a:rPr>
              <a:t>）</a:t>
            </a:r>
            <a:r>
              <a:rPr lang="en-US" altLang="zh-CN" sz="1800">
                <a:cs typeface="+mn-lt"/>
              </a:rPr>
              <a:t>1024</a:t>
            </a:r>
            <a:r>
              <a:rPr lang="zh-CN" altLang="en-US" sz="1800">
                <a:cs typeface="+mn-lt"/>
              </a:rPr>
              <a:t>个</a:t>
            </a:r>
            <a:r>
              <a:rPr lang="en-US" altLang="zh-CN" sz="1800">
                <a:cs typeface="+mn-lt"/>
              </a:rPr>
              <a:t>CSN</a:t>
            </a:r>
            <a:r>
              <a:rPr lang="zh-CN" altLang="en-US" sz="1800">
                <a:cs typeface="+mn-lt"/>
              </a:rPr>
              <a:t>。</a:t>
            </a:r>
            <a:r>
              <a:rPr lang="zh-CN" altLang="en-US" sz="1800">
                <a:cs typeface="+mn-lt"/>
              </a:rPr>
              <a:t>其中：</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COMMITSEQNO_INPROGRESS（</a:t>
            </a:r>
            <a:r>
              <a:rPr lang="en-US" altLang="zh-CN" sz="1800">
                <a:cs typeface="+mn-lt"/>
              </a:rPr>
              <a:t>0x0</a:t>
            </a:r>
            <a:r>
              <a:rPr lang="zh-CN" altLang="en-US" sz="1800">
                <a:cs typeface="+mn-lt"/>
              </a:rPr>
              <a:t>）：表示正在</a:t>
            </a:r>
            <a:r>
              <a:rPr lang="zh-CN" altLang="en-US" sz="1800">
                <a:cs typeface="+mn-lt"/>
              </a:rPr>
              <a:t>处理</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COMMITSEQNO_ABORTED（</a:t>
            </a:r>
            <a:r>
              <a:rPr lang="en-US" altLang="zh-CN" sz="1800">
                <a:cs typeface="+mn-lt"/>
              </a:rPr>
              <a:t>0x1</a:t>
            </a:r>
            <a:r>
              <a:rPr lang="zh-CN" altLang="en-US" sz="1800">
                <a:cs typeface="+mn-lt"/>
              </a:rPr>
              <a:t>）：表示已经</a:t>
            </a:r>
            <a:r>
              <a:rPr lang="zh-CN" altLang="en-US" sz="1800">
                <a:cs typeface="+mn-lt"/>
              </a:rPr>
              <a:t>退出</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COMMITSEQNO_FROZEN：表示已经</a:t>
            </a:r>
            <a:r>
              <a:rPr lang="zh-CN" altLang="en-US" sz="1800">
                <a:cs typeface="+mn-lt"/>
              </a:rPr>
              <a:t>冻结</a:t>
            </a:r>
            <a:endParaRPr lang="zh-CN" altLang="en-US" sz="1800">
              <a:cs typeface="+mn-lt"/>
            </a:endParaRPr>
          </a:p>
          <a:p>
            <a:pPr marL="285750" indent="-285750">
              <a:lnSpc>
                <a:spcPct val="150000"/>
              </a:lnSpc>
              <a:buFont typeface="Wingdings" panose="05000000000000000000" charset="0"/>
              <a:buChar char=""/>
            </a:pPr>
            <a:r>
              <a:rPr lang="zh-CN" altLang="en-US" sz="1800">
                <a:cs typeface="+mn-lt"/>
              </a:rPr>
              <a:t>COMMITSEQNO_FIRST_NORMAL：表示第一个</a:t>
            </a:r>
            <a:r>
              <a:rPr lang="en-US" altLang="zh-CN" sz="1800">
                <a:cs typeface="+mn-lt"/>
              </a:rPr>
              <a:t>CSN</a:t>
            </a:r>
            <a:endParaRPr lang="en-US" altLang="zh-CN" sz="1800">
              <a:cs typeface="+mn-lt"/>
            </a:endParaRPr>
          </a:p>
          <a:p>
            <a:pPr indent="0">
              <a:lnSpc>
                <a:spcPct val="150000"/>
              </a:lnSpc>
              <a:buFont typeface="Wingdings" panose="05000000000000000000" charset="0"/>
              <a:buNone/>
            </a:pPr>
            <a:r>
              <a:rPr lang="en-US" altLang="zh-CN" sz="1800">
                <a:cs typeface="+mn-lt"/>
              </a:rPr>
              <a:t>CSN</a:t>
            </a:r>
            <a:r>
              <a:rPr lang="zh-CN" altLang="en-US" sz="1800">
                <a:cs typeface="+mn-lt"/>
              </a:rPr>
              <a:t>文件每个大小和</a:t>
            </a:r>
            <a:r>
              <a:rPr lang="en-US" altLang="zh-CN" sz="1800">
                <a:cs typeface="+mn-lt"/>
              </a:rPr>
              <a:t>CLOG</a:t>
            </a:r>
            <a:r>
              <a:rPr lang="zh-CN" altLang="en-US" sz="1800">
                <a:cs typeface="+mn-lt"/>
              </a:rPr>
              <a:t>一致，均为</a:t>
            </a:r>
            <a:r>
              <a:rPr lang="en-US" altLang="zh-CN" sz="1800">
                <a:cs typeface="+mn-lt"/>
              </a:rPr>
              <a:t>2048</a:t>
            </a:r>
            <a:r>
              <a:rPr lang="zh-CN" altLang="en-US" sz="1800">
                <a:cs typeface="+mn-lt"/>
              </a:rPr>
              <a:t>个</a:t>
            </a:r>
            <a:r>
              <a:rPr lang="zh-CN" altLang="en-US" sz="1800">
                <a:cs typeface="+mn-lt"/>
              </a:rPr>
              <a:t>页面。</a:t>
            </a:r>
            <a:endParaRPr lang="zh-CN" altLang="en-US" sz="1800">
              <a:cs typeface="+mn-lt"/>
            </a:endParaRPr>
          </a:p>
          <a:p>
            <a:pPr indent="0">
              <a:lnSpc>
                <a:spcPct val="150000"/>
              </a:lnSpc>
              <a:buFont typeface="Wingdings" panose="05000000000000000000" charset="0"/>
              <a:buNone/>
            </a:pPr>
            <a:r>
              <a:rPr lang="en-US" altLang="zh-CN" sz="1800">
                <a:cs typeface="+mn-lt"/>
              </a:rPr>
              <a:t>	</a:t>
            </a:r>
            <a:r>
              <a:rPr lang="zh-CN" altLang="en-US" sz="1800">
                <a:cs typeface="+mn-lt"/>
              </a:rPr>
              <a:t>以页面大小</a:t>
            </a:r>
            <a:r>
              <a:rPr lang="en-US" altLang="zh-CN" sz="1800">
                <a:cs typeface="+mn-lt"/>
              </a:rPr>
              <a:t>8KB</a:t>
            </a:r>
            <a:r>
              <a:rPr lang="zh-CN" altLang="en-US" sz="1800">
                <a:cs typeface="+mn-lt"/>
              </a:rPr>
              <a:t>为例，假设事务</a:t>
            </a:r>
            <a:r>
              <a:rPr lang="en-US" altLang="zh-CN" sz="1800">
                <a:cs typeface="+mn-lt"/>
              </a:rPr>
              <a:t>21115</a:t>
            </a:r>
            <a:r>
              <a:rPr lang="zh-CN" altLang="en-US" sz="1800">
                <a:cs typeface="+mn-lt"/>
              </a:rPr>
              <a:t>已经提交且</a:t>
            </a:r>
            <a:r>
              <a:rPr lang="zh-CN" altLang="en-US" sz="1800">
                <a:cs typeface="+mn-lt"/>
              </a:rPr>
              <a:t>持久化，</a:t>
            </a:r>
            <a:r>
              <a:rPr lang="zh-CN" altLang="en-US" sz="1800">
                <a:cs typeface="+mn-lt"/>
              </a:rPr>
              <a:t>利用</a:t>
            </a:r>
            <a:endParaRPr lang="zh-CN" altLang="en-US" sz="1800">
              <a:cs typeface="+mn-lt"/>
            </a:endParaRPr>
          </a:p>
          <a:p>
            <a:pPr indent="0" algn="ctr">
              <a:lnSpc>
                <a:spcPct val="150000"/>
              </a:lnSpc>
              <a:buFont typeface="Wingdings" panose="05000000000000000000" charset="0"/>
              <a:buNone/>
            </a:pPr>
            <a:r>
              <a:rPr lang="en-US" altLang="zh-CN" sz="1800">
                <a:cs typeface="+mn-lt"/>
              </a:rPr>
              <a:t>hexdump -s 168920 -n 8 00000000</a:t>
            </a:r>
            <a:r>
              <a:rPr lang="en-US" altLang="zh-CN" sz="1800">
                <a:cs typeface="+mn-lt"/>
                <a:sym typeface="+mn-ea"/>
              </a:rPr>
              <a:t>0000</a:t>
            </a:r>
            <a:endParaRPr lang="en-US" altLang="zh-CN" sz="1800">
              <a:cs typeface="+mn-lt"/>
              <a:sym typeface="+mn-ea"/>
            </a:endParaRPr>
          </a:p>
          <a:p>
            <a:pPr indent="0">
              <a:lnSpc>
                <a:spcPct val="150000"/>
              </a:lnSpc>
              <a:buFont typeface="Wingdings" panose="05000000000000000000" charset="0"/>
              <a:buNone/>
            </a:pPr>
            <a:r>
              <a:rPr lang="en-US" altLang="zh-CN" sz="1800">
                <a:cs typeface="+mn-lt"/>
              </a:rPr>
              <a:t>可以</a:t>
            </a:r>
            <a:r>
              <a:rPr lang="zh-CN" altLang="en-US" sz="1800">
                <a:cs typeface="+mn-lt"/>
              </a:rPr>
              <a:t>看到该事务对应的</a:t>
            </a:r>
            <a:r>
              <a:rPr lang="en-US" altLang="zh-CN" sz="1800">
                <a:cs typeface="+mn-lt"/>
              </a:rPr>
              <a:t>CSN</a:t>
            </a:r>
            <a:r>
              <a:rPr lang="zh-CN" altLang="en-US" sz="1800">
                <a:cs typeface="+mn-lt"/>
              </a:rPr>
              <a:t>。</a:t>
            </a:r>
            <a:endParaRPr lang="zh-CN" altLang="en-US" sz="1800">
              <a:cs typeface="+mn-lt"/>
            </a:endParaRPr>
          </a:p>
          <a:p>
            <a:pPr indent="0">
              <a:lnSpc>
                <a:spcPct val="150000"/>
              </a:lnSpc>
              <a:buFont typeface="Wingdings" panose="05000000000000000000" charset="0"/>
              <a:buNone/>
            </a:pPr>
            <a:r>
              <a:rPr lang="en-US" altLang="zh-CN" sz="1800">
                <a:cs typeface="+mn-lt"/>
              </a:rPr>
              <a:t>	CLOG</a:t>
            </a:r>
            <a:r>
              <a:rPr lang="zh-CN" altLang="en-US" sz="1800">
                <a:cs typeface="+mn-lt"/>
              </a:rPr>
              <a:t>和</a:t>
            </a:r>
            <a:r>
              <a:rPr lang="en-US" altLang="zh-CN" sz="1800">
                <a:cs typeface="+mn-lt"/>
              </a:rPr>
              <a:t>CSNLOG</a:t>
            </a:r>
            <a:r>
              <a:rPr lang="zh-CN" altLang="en-US" sz="1800">
                <a:cs typeface="+mn-lt"/>
              </a:rPr>
              <a:t>文件名均由</a:t>
            </a:r>
            <a:r>
              <a:rPr lang="en-US" altLang="zh-CN" sz="1800">
                <a:cs typeface="+mn-lt"/>
              </a:rPr>
              <a:t>16</a:t>
            </a:r>
            <a:r>
              <a:rPr lang="zh-CN" altLang="en-US" sz="1800">
                <a:cs typeface="+mn-lt"/>
              </a:rPr>
              <a:t>个</a:t>
            </a:r>
            <a:r>
              <a:rPr lang="en-US" altLang="zh-CN" sz="1800">
                <a:cs typeface="+mn-lt"/>
              </a:rPr>
              <a:t>16</a:t>
            </a:r>
            <a:r>
              <a:rPr lang="zh-CN" altLang="en-US" sz="1800">
                <a:cs typeface="+mn-lt"/>
              </a:rPr>
              <a:t>进制数字组成（</a:t>
            </a:r>
            <a:r>
              <a:rPr lang="en-US" altLang="zh-CN" sz="1800">
                <a:cs typeface="+mn-lt"/>
              </a:rPr>
              <a:t>PostgreSQL</a:t>
            </a:r>
            <a:r>
              <a:rPr lang="zh-CN" altLang="en-US" sz="1800">
                <a:cs typeface="+mn-lt"/>
              </a:rPr>
              <a:t>只有</a:t>
            </a:r>
            <a:r>
              <a:rPr lang="en-US" altLang="zh-CN" sz="1800">
                <a:cs typeface="+mn-lt"/>
              </a:rPr>
              <a:t>4</a:t>
            </a:r>
            <a:r>
              <a:rPr lang="zh-CN" altLang="en-US" sz="1800">
                <a:cs typeface="+mn-lt"/>
              </a:rPr>
              <a:t>个</a:t>
            </a:r>
            <a:r>
              <a:rPr lang="en-US" altLang="zh-CN" sz="1800">
                <a:cs typeface="+mn-lt"/>
              </a:rPr>
              <a:t>16</a:t>
            </a:r>
            <a:r>
              <a:rPr lang="zh-CN" altLang="en-US" sz="1800">
                <a:cs typeface="+mn-lt"/>
              </a:rPr>
              <a:t>进制数字），这是因为</a:t>
            </a:r>
            <a:r>
              <a:rPr lang="en-US" altLang="zh-CN" sz="1800">
                <a:cs typeface="+mn-lt"/>
              </a:rPr>
              <a:t>Vastbase</a:t>
            </a:r>
            <a:r>
              <a:rPr lang="zh-CN" altLang="en-US" sz="1800">
                <a:cs typeface="+mn-lt"/>
              </a:rPr>
              <a:t>的事务</a:t>
            </a:r>
            <a:r>
              <a:rPr lang="en-US" altLang="zh-CN" sz="1800">
                <a:cs typeface="+mn-lt"/>
              </a:rPr>
              <a:t>ID</a:t>
            </a:r>
            <a:r>
              <a:rPr lang="zh-CN" altLang="en-US" sz="1800">
                <a:cs typeface="+mn-lt"/>
              </a:rPr>
              <a:t>是</a:t>
            </a:r>
            <a:r>
              <a:rPr lang="en-US" altLang="zh-CN" sz="1800">
                <a:cs typeface="+mn-lt"/>
              </a:rPr>
              <a:t>8</a:t>
            </a:r>
            <a:r>
              <a:rPr lang="zh-CN" altLang="en-US" sz="1800">
                <a:cs typeface="+mn-lt"/>
              </a:rPr>
              <a:t>字节，而</a:t>
            </a:r>
            <a:r>
              <a:rPr lang="en-US" altLang="zh-CN" sz="1800">
                <a:cs typeface="+mn-lt"/>
              </a:rPr>
              <a:t>PostgreSQL</a:t>
            </a:r>
            <a:r>
              <a:rPr lang="zh-CN" altLang="en-US" sz="1800">
                <a:cs typeface="+mn-lt"/>
              </a:rPr>
              <a:t>是</a:t>
            </a:r>
            <a:r>
              <a:rPr lang="en-US" altLang="zh-CN" sz="1800">
                <a:cs typeface="+mn-lt"/>
              </a:rPr>
              <a:t>4</a:t>
            </a:r>
            <a:r>
              <a:rPr lang="zh-CN" altLang="en-US" sz="1800">
                <a:cs typeface="+mn-lt"/>
              </a:rPr>
              <a:t>字节。</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3433204" y="823658"/>
            <a:ext cx="5067591" cy="5067591"/>
          </a:xfrm>
          <a:prstGeom prst="ellipse">
            <a:avLst/>
          </a:prstGeom>
          <a:noFill/>
          <a:ln>
            <a:solidFill>
              <a:schemeClr val="bg1">
                <a:lumMod val="65000"/>
              </a:schemeClr>
            </a:solidFill>
          </a:ln>
          <a:effectLst>
            <a:outerShdw blurRad="50800" dist="508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121896" tIns="60948" rIns="121896" bIns="60948" numCol="1" spcCol="0" rtlCol="0" fromWordArt="0" anchor="ctr" anchorCtr="0" forceAA="0" compatLnSpc="1">
            <a:noAutofit/>
          </a:bodyPr>
          <a:lstStyle/>
          <a:p>
            <a:pPr marL="0" marR="0" lvl="0" indent="0" algn="ctr" defTabSz="6096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Arial Unicode MS" panose="020B0604020202020204" pitchFamily="34" charset="-122"/>
              <a:sym typeface="+mn-ea"/>
            </a:endParaRPr>
          </a:p>
        </p:txBody>
      </p:sp>
      <p:sp>
        <p:nvSpPr>
          <p:cNvPr id="2" name="TextBox 48"/>
          <p:cNvSpPr txBox="1"/>
          <p:nvPr/>
        </p:nvSpPr>
        <p:spPr>
          <a:xfrm>
            <a:off x="3408680" y="3215005"/>
            <a:ext cx="511683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XLOG</a:t>
            </a:r>
            <a:endParaRPr kumimoji="0" lang="zh-CN" altLang="en-US"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endParaRPr>
          </a:p>
        </p:txBody>
      </p:sp>
      <p:sp>
        <p:nvSpPr>
          <p:cNvPr id="4" name="TextBox 48"/>
          <p:cNvSpPr txBox="1"/>
          <p:nvPr/>
        </p:nvSpPr>
        <p:spPr>
          <a:xfrm>
            <a:off x="4667155" y="2451100"/>
            <a:ext cx="259969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rPr>
              <a:t>PART 5</a:t>
            </a:r>
            <a:endPar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t>常见</a:t>
            </a:r>
            <a:r>
              <a:rPr lang="en-US" altLang="zh-CN"/>
              <a:t>XLOG</a:t>
            </a:r>
            <a:r>
              <a:t>类型</a:t>
            </a:r>
          </a:p>
        </p:txBody>
      </p:sp>
      <p:graphicFrame>
        <p:nvGraphicFramePr>
          <p:cNvPr id="3" name="表格 2"/>
          <p:cNvGraphicFramePr/>
          <p:nvPr>
            <p:custDataLst>
              <p:tags r:id="rId1"/>
            </p:custDataLst>
          </p:nvPr>
        </p:nvGraphicFramePr>
        <p:xfrm>
          <a:off x="3100070" y="998220"/>
          <a:ext cx="6419215" cy="4861560"/>
        </p:xfrm>
        <a:graphic>
          <a:graphicData uri="http://schemas.openxmlformats.org/drawingml/2006/table">
            <a:tbl>
              <a:tblPr firstRow="1" bandRow="1">
                <a:tableStyleId>{5C22544A-7EE6-4342-B048-85BDC9FD1C3A}</a:tableStyleId>
              </a:tblPr>
              <a:tblGrid>
                <a:gridCol w="2843530"/>
                <a:gridCol w="3575685"/>
              </a:tblGrid>
              <a:tr h="381000">
                <a:tc>
                  <a:txBody>
                    <a:bodyPr/>
                    <a:p>
                      <a:pPr algn="ctr">
                        <a:buNone/>
                      </a:pPr>
                      <a:r>
                        <a:rPr lang="en-US" altLang="zh-CN" sz="1200">
                          <a:latin typeface="黑体" charset="0"/>
                          <a:ea typeface="黑体" charset="0"/>
                          <a:cs typeface="+mn-lt"/>
                        </a:rPr>
                        <a:t>RMID</a:t>
                      </a:r>
                      <a:endParaRPr lang="en-US" altLang="zh-CN" sz="1200">
                        <a:latin typeface="黑体" charset="0"/>
                        <a:ea typeface="黑体" charset="0"/>
                        <a:cs typeface="+mn-lt"/>
                      </a:endParaRPr>
                    </a:p>
                  </a:txBody>
                  <a:tcPr anchor="ctr" anchorCtr="0"/>
                </a:tc>
                <a:tc>
                  <a:txBody>
                    <a:bodyPr/>
                    <a:p>
                      <a:pPr algn="ctr">
                        <a:buNone/>
                      </a:pPr>
                      <a:r>
                        <a:rPr lang="zh-CN" altLang="en-US" sz="1200">
                          <a:latin typeface="黑体" charset="0"/>
                          <a:ea typeface="黑体" charset="0"/>
                        </a:rPr>
                        <a:t>说明（仅列举</a:t>
                      </a:r>
                      <a:r>
                        <a:rPr lang="zh-CN" altLang="en-US" sz="1200">
                          <a:latin typeface="黑体" charset="0"/>
                          <a:ea typeface="黑体" charset="0"/>
                        </a:rPr>
                        <a:t>部分）</a:t>
                      </a:r>
                      <a:endParaRPr lang="zh-CN" altLang="en-US" sz="1200">
                        <a:latin typeface="黑体" charset="0"/>
                        <a:ea typeface="黑体" charset="0"/>
                      </a:endParaRPr>
                    </a:p>
                  </a:txBody>
                  <a:tcPr anchor="ctr" anchorCtr="0"/>
                </a:tc>
              </a:tr>
              <a:tr h="381000">
                <a:tc>
                  <a:txBody>
                    <a:bodyPr/>
                    <a:p>
                      <a:pPr algn="ctr">
                        <a:buNone/>
                      </a:pPr>
                      <a:r>
                        <a:rPr lang="zh-CN" altLang="en-US" sz="1200"/>
                        <a:t>RM_XLOG_ID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XLOG_CHECKPOINT_SHUTDOWN</a:t>
                      </a:r>
                      <a:endParaRPr lang="zh-CN" altLang="en-US" sz="1200"/>
                    </a:p>
                    <a:p>
                      <a:pPr marL="171450" indent="-171450" algn="l">
                        <a:buFont typeface="Arial" panose="020B0604020202020204" pitchFamily="34" charset="0"/>
                        <a:buChar char="•"/>
                      </a:pPr>
                      <a:r>
                        <a:rPr lang="zh-CN" altLang="en-US" sz="1200"/>
                        <a:t>XLOG_CHECKPOINT_ONLINE</a:t>
                      </a:r>
                      <a:endParaRPr lang="zh-CN" altLang="en-US" sz="1200"/>
                    </a:p>
                    <a:p>
                      <a:pPr marL="171450" indent="-171450" algn="l">
                        <a:buFont typeface="Arial" panose="020B0604020202020204" pitchFamily="34" charset="0"/>
                        <a:buChar char="•"/>
                      </a:pPr>
                      <a:r>
                        <a:rPr lang="zh-CN" altLang="en-US" sz="1200"/>
                        <a:t>XLOG_SWITCH</a:t>
                      </a:r>
                      <a:endParaRPr lang="zh-CN" altLang="en-US" sz="1200"/>
                    </a:p>
                    <a:p>
                      <a:pPr marL="171450" indent="-171450" algn="l">
                        <a:buFont typeface="Arial" panose="020B0604020202020204" pitchFamily="34" charset="0"/>
                        <a:buChar char="•"/>
                      </a:pPr>
                      <a:r>
                        <a:rPr lang="zh-CN" altLang="en-US" sz="1200"/>
                        <a:t>XLOG_FPI</a:t>
                      </a:r>
                      <a:endParaRPr lang="zh-CN" altLang="en-US" sz="1200"/>
                    </a:p>
                  </a:txBody>
                  <a:tcPr anchor="ctr" anchorCtr="0"/>
                </a:tc>
              </a:tr>
              <a:tr h="381000">
                <a:tc>
                  <a:txBody>
                    <a:bodyPr/>
                    <a:p>
                      <a:pPr algn="ctr">
                        <a:buNone/>
                      </a:pPr>
                      <a:r>
                        <a:rPr lang="zh-CN" altLang="en-US" sz="1200"/>
                        <a:t>RM_XACT_ID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XLOG_XACT_COMMIT_COMPACT</a:t>
                      </a:r>
                      <a:endParaRPr lang="zh-CN" altLang="en-US" sz="1200"/>
                    </a:p>
                    <a:p>
                      <a:pPr marL="171450" indent="-171450" algn="l">
                        <a:buFont typeface="Arial" panose="020B0604020202020204" pitchFamily="34" charset="0"/>
                        <a:buChar char="•"/>
                      </a:pPr>
                      <a:r>
                        <a:rPr lang="zh-CN" altLang="en-US" sz="1200"/>
                        <a:t>XLOG_XACT_COMMIT</a:t>
                      </a:r>
                      <a:endParaRPr lang="zh-CN" altLang="en-US" sz="1200"/>
                    </a:p>
                    <a:p>
                      <a:pPr marL="171450" indent="-171450" algn="l">
                        <a:buFont typeface="Arial" panose="020B0604020202020204" pitchFamily="34" charset="0"/>
                        <a:buChar char="•"/>
                      </a:pPr>
                      <a:r>
                        <a:rPr lang="zh-CN" altLang="en-US" sz="1200"/>
                        <a:t>XLOG_XACT_ABORT</a:t>
                      </a:r>
                      <a:endParaRPr lang="zh-CN" altLang="en-US" sz="1200"/>
                    </a:p>
                  </a:txBody>
                  <a:tcPr anchor="ctr" anchorCtr="0"/>
                </a:tc>
              </a:tr>
              <a:tr h="381000">
                <a:tc>
                  <a:txBody>
                    <a:bodyPr/>
                    <a:p>
                      <a:pPr algn="ctr">
                        <a:buNone/>
                      </a:pPr>
                      <a:r>
                        <a:rPr lang="zh-CN" altLang="en-US" sz="1200"/>
                        <a:t>RM_SMGR_ID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XLOG_SMGR_CREATE</a:t>
                      </a:r>
                      <a:endParaRPr lang="zh-CN" altLang="en-US" sz="1200"/>
                    </a:p>
                    <a:p>
                      <a:pPr marL="171450" indent="-171450" algn="l">
                        <a:buFont typeface="Arial" panose="020B0604020202020204" pitchFamily="34" charset="0"/>
                        <a:buChar char="•"/>
                      </a:pPr>
                      <a:r>
                        <a:rPr lang="zh-CN" altLang="en-US" sz="1200"/>
                        <a:t>XLOG_SMGR_TRUNCATE</a:t>
                      </a:r>
                      <a:endParaRPr lang="zh-CN" altLang="en-US" sz="1200"/>
                    </a:p>
                  </a:txBody>
                  <a:tcPr anchor="ctr" anchorCtr="0"/>
                </a:tc>
              </a:tr>
              <a:tr h="381000">
                <a:tc>
                  <a:txBody>
                    <a:bodyPr/>
                    <a:p>
                      <a:pPr algn="ctr">
                        <a:buNone/>
                      </a:pPr>
                      <a:r>
                        <a:rPr lang="zh-CN" altLang="en-US" sz="1200"/>
                        <a:t>RM_DBASE_ID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XLOG_DBASE_CREATE</a:t>
                      </a:r>
                      <a:endParaRPr lang="zh-CN" altLang="en-US" sz="1200"/>
                    </a:p>
                    <a:p>
                      <a:pPr marL="171450" indent="-171450" algn="l">
                        <a:buFont typeface="Arial" panose="020B0604020202020204" pitchFamily="34" charset="0"/>
                        <a:buChar char="•"/>
                      </a:pPr>
                      <a:r>
                        <a:rPr lang="zh-CN" altLang="en-US" sz="1200"/>
                        <a:t>XLOG_DBASE_DROP</a:t>
                      </a:r>
                      <a:endParaRPr lang="zh-CN" altLang="en-US" sz="1200"/>
                    </a:p>
                  </a:txBody>
                  <a:tcPr anchor="ctr" anchorCtr="0"/>
                </a:tc>
              </a:tr>
              <a:tr h="381000">
                <a:tc>
                  <a:txBody>
                    <a:bodyPr/>
                    <a:p>
                      <a:pPr algn="ctr">
                        <a:buNone/>
                      </a:pPr>
                      <a:r>
                        <a:rPr lang="zh-CN" altLang="en-US" sz="1200"/>
                        <a:t>RM_HEAP_ID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XLOG_HEAP_INSERT</a:t>
                      </a:r>
                      <a:endParaRPr lang="zh-CN" altLang="en-US" sz="1200"/>
                    </a:p>
                    <a:p>
                      <a:pPr marL="171450" indent="-171450" algn="l">
                        <a:buFont typeface="Arial" panose="020B0604020202020204" pitchFamily="34" charset="0"/>
                        <a:buChar char="•"/>
                      </a:pPr>
                      <a:r>
                        <a:rPr lang="zh-CN" altLang="en-US" sz="1200"/>
                        <a:t>XLOG_HEAP_DELETE</a:t>
                      </a:r>
                      <a:endParaRPr lang="zh-CN" altLang="en-US" sz="1200"/>
                    </a:p>
                    <a:p>
                      <a:pPr marL="171450" indent="-171450" algn="l">
                        <a:buFont typeface="Arial" panose="020B0604020202020204" pitchFamily="34" charset="0"/>
                        <a:buChar char="•"/>
                      </a:pPr>
                      <a:r>
                        <a:rPr lang="zh-CN" altLang="en-US" sz="1200"/>
                        <a:t>XLOG_HEAP_UPDATE</a:t>
                      </a:r>
                      <a:endParaRPr lang="zh-CN" altLang="en-US" sz="1200"/>
                    </a:p>
                    <a:p>
                      <a:pPr marL="171450" indent="-171450" algn="l">
                        <a:buFont typeface="Arial" panose="020B0604020202020204" pitchFamily="34" charset="0"/>
                        <a:buChar char="•"/>
                      </a:pPr>
                      <a:r>
                        <a:rPr lang="zh-CN" altLang="en-US" sz="1200"/>
                        <a:t>XLOG_HEAP_HOT_UPDATE</a:t>
                      </a:r>
                      <a:endParaRPr lang="zh-CN" altLang="en-US" sz="1200"/>
                    </a:p>
                  </a:txBody>
                  <a:tcPr anchor="ctr" anchorCtr="0"/>
                </a:tc>
              </a:tr>
              <a:tr h="381000">
                <a:tc>
                  <a:txBody>
                    <a:bodyPr/>
                    <a:p>
                      <a:pPr algn="ctr">
                        <a:buNone/>
                      </a:pPr>
                      <a:r>
                        <a:rPr lang="zh-CN" altLang="en-US" sz="1200"/>
                        <a:t>RM_HEAP2_ID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XLOG_HEAP2_FREEZE</a:t>
                      </a:r>
                      <a:endParaRPr lang="zh-CN" altLang="en-US" sz="1200"/>
                    </a:p>
                    <a:p>
                      <a:pPr marL="171450" indent="-171450" algn="l">
                        <a:buFont typeface="Arial" panose="020B0604020202020204" pitchFamily="34" charset="0"/>
                        <a:buChar char="•"/>
                      </a:pPr>
                      <a:r>
                        <a:rPr lang="zh-CN" altLang="en-US" sz="1200"/>
                        <a:t>XLOG_HEAP2_CLEAN</a:t>
                      </a:r>
                      <a:endParaRPr lang="zh-CN" altLang="en-US" sz="1200"/>
                    </a:p>
                  </a:txBody>
                  <a:tcPr anchor="ctr" anchorCtr="0"/>
                </a:tc>
              </a:tr>
              <a:tr h="381000">
                <a:tc>
                  <a:txBody>
                    <a:bodyPr/>
                    <a:p>
                      <a:pPr algn="ctr">
                        <a:buNone/>
                      </a:pPr>
                      <a:r>
                        <a:rPr lang="zh-CN" altLang="en-US" sz="1200"/>
                        <a:t>RM_STANDBY_ID</a:t>
                      </a:r>
                      <a:endParaRPr lang="zh-CN" altLang="en-US" sz="1200"/>
                    </a:p>
                  </a:txBody>
                  <a:tcPr anchor="ctr" anchorCtr="0"/>
                </a:tc>
                <a:tc>
                  <a:txBody>
                    <a:bodyPr/>
                    <a:p>
                      <a:pPr marL="171450" indent="-171450" algn="l">
                        <a:buFont typeface="Arial" panose="020B0604020202020204" pitchFamily="34" charset="0"/>
                        <a:buChar char="•"/>
                      </a:pPr>
                      <a:r>
                        <a:rPr lang="zh-CN" altLang="en-US" sz="1200"/>
                        <a:t>XLOG_STANDBY_LOCK</a:t>
                      </a:r>
                      <a:endParaRPr lang="zh-CN" altLang="en-US" sz="1200"/>
                    </a:p>
                    <a:p>
                      <a:pPr marL="171450" indent="-171450" algn="l">
                        <a:buFont typeface="Arial" panose="020B0604020202020204" pitchFamily="34" charset="0"/>
                        <a:buChar char="•"/>
                      </a:pPr>
                      <a:r>
                        <a:rPr lang="zh-CN" altLang="en-US" sz="1200"/>
                        <a:t>XLOG_RUNNING_XACTS</a:t>
                      </a:r>
                      <a:endParaRPr lang="zh-CN" altLang="en-US" sz="1200"/>
                    </a:p>
                    <a:p>
                      <a:pPr marL="171450" indent="-171450" algn="l">
                        <a:buFont typeface="Arial" panose="020B0604020202020204" pitchFamily="34" charset="0"/>
                        <a:buChar char="•"/>
                      </a:pPr>
                      <a:r>
                        <a:rPr lang="zh-CN" altLang="en-US" sz="1200"/>
                        <a:t>XLOG_STANDBY_CSN_COMMITTING</a:t>
                      </a:r>
                      <a:endParaRPr lang="zh-CN" altLang="en-US" sz="1200"/>
                    </a:p>
                    <a:p>
                      <a:pPr marL="171450" indent="-171450" algn="l">
                        <a:buFont typeface="Arial" panose="020B0604020202020204" pitchFamily="34" charset="0"/>
                        <a:buChar char="•"/>
                      </a:pPr>
                      <a:r>
                        <a:rPr lang="zh-CN" altLang="en-US" sz="1200"/>
                        <a:t>XLOG_STANDBY_CSN</a:t>
                      </a:r>
                      <a:endParaRPr lang="zh-CN" altLang="en-US" sz="1200"/>
                    </a:p>
                  </a:txBody>
                  <a:tcPr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0" y="19050"/>
            <a:ext cx="12188825" cy="6819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577715" y="-1637030"/>
            <a:ext cx="10006965" cy="10132060"/>
          </a:xfrm>
          <a:prstGeom prst="rect">
            <a:avLst/>
          </a:prstGeom>
          <a:blipFill rotWithShape="1">
            <a:blip r:embed="rId1">
              <a:alphaModFix amt="12000"/>
            </a:blip>
            <a:tile tx="0" ty="0" sx="100000" sy="100000" flip="x" algn="tl"/>
          </a:blip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609600" rtl="0" eaLnBrk="1" fontAlgn="base" latinLnBrk="0" hangingPunct="1">
              <a:lnSpc>
                <a:spcPct val="100000"/>
              </a:lnSpc>
              <a:spcBef>
                <a:spcPct val="0"/>
              </a:spcBef>
              <a:spcAft>
                <a:spcPct val="0"/>
              </a:spcAft>
              <a:buClrTx/>
              <a:buSzTx/>
              <a:buFontTx/>
              <a:buNone/>
              <a:defRPr/>
            </a:pPr>
            <a:endParaRPr kumimoji="0" lang="zh-CN" altLang="en-US" sz="2400" b="0" i="0" u="none" strike="noStrike" kern="1200" cap="none" spc="0" normalizeH="0" baseline="0" noProof="0">
              <a:ln>
                <a:noFill/>
              </a:ln>
              <a:solidFill>
                <a:prstClr val="white"/>
              </a:solidFill>
              <a:effectLst/>
              <a:uLnTx/>
              <a:uFillTx/>
              <a:latin typeface="Calibri" panose="020F0502020204030204"/>
              <a:ea typeface="宋体" pitchFamily="2" charset="-122"/>
              <a:cs typeface="+mn-cs"/>
            </a:endParaRPr>
          </a:p>
        </p:txBody>
      </p:sp>
      <p:sp>
        <p:nvSpPr>
          <p:cNvPr id="11" name="文本框 10"/>
          <p:cNvSpPr txBox="1"/>
          <p:nvPr/>
        </p:nvSpPr>
        <p:spPr>
          <a:xfrm>
            <a:off x="4702175" y="1795780"/>
            <a:ext cx="2784475" cy="645160"/>
          </a:xfrm>
          <a:prstGeom prst="rect">
            <a:avLst/>
          </a:prstGeom>
        </p:spPr>
        <p:txBody>
          <a:bodyPr wrap="square">
            <a:spAutoFit/>
          </a:bodyPr>
          <a:lstStyle>
            <a:defPPr>
              <a:defRPr lang="zh-CN"/>
            </a:defPPr>
            <a:lvl1pPr algn="ctr">
              <a:defRPr sz="6600" b="0">
                <a:gradFill flip="none" rotWithShape="1">
                  <a:gsLst>
                    <a:gs pos="0">
                      <a:srgbClr val="004078"/>
                    </a:gs>
                    <a:gs pos="48000">
                      <a:srgbClr val="00A8FF"/>
                    </a:gs>
                    <a:gs pos="47000">
                      <a:srgbClr val="0C60B1"/>
                    </a:gs>
                    <a:gs pos="76000">
                      <a:srgbClr val="004078"/>
                    </a:gs>
                    <a:gs pos="66000">
                      <a:srgbClr val="0C60B1"/>
                    </a:gs>
                  </a:gsLst>
                  <a:lin ang="16200000" scaled="0"/>
                  <a:tileRect/>
                </a:gradFill>
                <a:effectLst/>
                <a:latin typeface="造字工房朗倩（非商用）常规体"/>
                <a:ea typeface="造字工房朗倩（非商用）常规体"/>
                <a:cs typeface="方正正大黑"/>
              </a:defRPr>
            </a:lvl1p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3600" b="1" i="0" u="none" strike="noStrike" kern="1200" cap="none" spc="0" normalizeH="0" baseline="0" noProof="0" dirty="0">
                <a:ln>
                  <a:noFill/>
                </a:ln>
                <a:solidFill>
                  <a:srgbClr val="FE9600"/>
                </a:solidFill>
                <a:effectLst/>
                <a:uLnTx/>
                <a:uFillTx/>
                <a:latin typeface="微软雅黑" panose="020B0503020204020204" charset="-122"/>
                <a:ea typeface="微软雅黑" panose="020B0503020204020204" charset="-122"/>
                <a:cs typeface="Arial" panose="020B0604020202020204"/>
              </a:rPr>
              <a:t>VASTDATA</a:t>
            </a:r>
            <a:endParaRPr kumimoji="0" lang="en-US" sz="3600" b="1" i="0" u="none" strike="noStrike" kern="1200" cap="none" spc="0" normalizeH="0" baseline="0" noProof="0" dirty="0">
              <a:ln>
                <a:noFill/>
              </a:ln>
              <a:solidFill>
                <a:srgbClr val="FE9600"/>
              </a:solidFill>
              <a:effectLst/>
              <a:uLnTx/>
              <a:uFillTx/>
              <a:latin typeface="微软雅黑" panose="020B0503020204020204" charset="-122"/>
              <a:ea typeface="微软雅黑" panose="020B0503020204020204" charset="-122"/>
              <a:cs typeface="Arial" panose="020B0604020202020204"/>
            </a:endParaRPr>
          </a:p>
        </p:txBody>
      </p:sp>
      <p:grpSp>
        <p:nvGrpSpPr>
          <p:cNvPr id="5" name="组合 4"/>
          <p:cNvGrpSpPr/>
          <p:nvPr/>
        </p:nvGrpSpPr>
        <p:grpSpPr>
          <a:xfrm>
            <a:off x="3849053" y="1741805"/>
            <a:ext cx="4490720" cy="753110"/>
            <a:chOff x="7472" y="1565"/>
            <a:chExt cx="4252" cy="1135"/>
          </a:xfrm>
        </p:grpSpPr>
        <p:cxnSp>
          <p:nvCxnSpPr>
            <p:cNvPr id="13" name="直线连接符 12"/>
            <p:cNvCxnSpPr/>
            <p:nvPr/>
          </p:nvCxnSpPr>
          <p:spPr>
            <a:xfrm>
              <a:off x="7472" y="1565"/>
              <a:ext cx="4252" cy="0"/>
            </a:xfrm>
            <a:prstGeom prst="line">
              <a:avLst/>
            </a:prstGeom>
            <a:ln w="25400" cmpd="sng">
              <a:gradFill>
                <a:gsLst>
                  <a:gs pos="0">
                    <a:schemeClr val="accent1">
                      <a:lumMod val="5000"/>
                      <a:lumOff val="95000"/>
                      <a:alpha val="9000"/>
                    </a:schemeClr>
                  </a:gs>
                  <a:gs pos="49000">
                    <a:srgbClr val="FE9600"/>
                  </a:gs>
                  <a:gs pos="100000">
                    <a:schemeClr val="accent1">
                      <a:lumMod val="30000"/>
                      <a:lumOff val="70000"/>
                      <a:alpha val="0"/>
                    </a:schemeClr>
                  </a:gs>
                </a:gsLst>
                <a:lin ang="0" scaled="1"/>
              </a:gradFill>
            </a:ln>
            <a:effectLst/>
          </p:spPr>
          <p:style>
            <a:lnRef idx="2">
              <a:schemeClr val="accent1"/>
            </a:lnRef>
            <a:fillRef idx="0">
              <a:schemeClr val="accent1"/>
            </a:fillRef>
            <a:effectRef idx="1">
              <a:schemeClr val="accent1"/>
            </a:effectRef>
            <a:fontRef idx="minor">
              <a:schemeClr val="tx1"/>
            </a:fontRef>
          </p:style>
        </p:cxnSp>
        <p:cxnSp>
          <p:nvCxnSpPr>
            <p:cNvPr id="14" name="直线连接符 13"/>
            <p:cNvCxnSpPr/>
            <p:nvPr/>
          </p:nvCxnSpPr>
          <p:spPr>
            <a:xfrm>
              <a:off x="7472" y="2700"/>
              <a:ext cx="4252" cy="0"/>
            </a:xfrm>
            <a:prstGeom prst="line">
              <a:avLst/>
            </a:prstGeom>
            <a:ln w="25400" cmpd="sng">
              <a:gradFill>
                <a:gsLst>
                  <a:gs pos="0">
                    <a:schemeClr val="accent1">
                      <a:lumMod val="5000"/>
                      <a:lumOff val="95000"/>
                      <a:alpha val="9000"/>
                    </a:schemeClr>
                  </a:gs>
                  <a:gs pos="49000">
                    <a:srgbClr val="FE9600"/>
                  </a:gs>
                  <a:gs pos="100000">
                    <a:schemeClr val="accent1">
                      <a:lumMod val="30000"/>
                      <a:lumOff val="70000"/>
                      <a:alpha val="0"/>
                    </a:schemeClr>
                  </a:gs>
                </a:gsLst>
                <a:lin ang="0" scaled="1"/>
              </a:gradFill>
            </a:ln>
            <a:effectLst/>
          </p:spPr>
          <p:style>
            <a:lnRef idx="2">
              <a:schemeClr val="accent1"/>
            </a:lnRef>
            <a:fillRef idx="0">
              <a:schemeClr val="accent1"/>
            </a:fillRef>
            <a:effectRef idx="1">
              <a:schemeClr val="accent1"/>
            </a:effectRef>
            <a:fontRef idx="minor">
              <a:schemeClr val="tx1"/>
            </a:fontRef>
          </p:style>
        </p:cxnSp>
      </p:grpSp>
      <p:sp>
        <p:nvSpPr>
          <p:cNvPr id="15" name="文本框 14"/>
          <p:cNvSpPr txBox="1"/>
          <p:nvPr/>
        </p:nvSpPr>
        <p:spPr>
          <a:xfrm>
            <a:off x="7310755" y="6466840"/>
            <a:ext cx="4566285" cy="215265"/>
          </a:xfrm>
          <a:prstGeom prst="rect">
            <a:avLst/>
          </a:prstGeom>
          <a:noFill/>
        </p:spPr>
        <p:txBody>
          <a:bodyPr wrap="square" lIns="0" tIns="0" rIns="0" bIns="0" rtlCol="0">
            <a:spAutoFit/>
          </a:bodyPr>
          <a:lstStyle/>
          <a:p>
            <a:pPr marL="0" marR="0" lvl="0" indent="0" algn="dist" defTabSz="609600" rtl="0" eaLnBrk="1" fontAlgn="base" latinLnBrk="0" hangingPunct="1">
              <a:lnSpc>
                <a:spcPct val="100000"/>
              </a:lnSpc>
              <a:spcBef>
                <a:spcPct val="0"/>
              </a:spcBef>
              <a:spcAft>
                <a:spcPct val="0"/>
              </a:spcAft>
              <a:buClrTx/>
              <a:buSzTx/>
              <a:buFontTx/>
              <a:buNone/>
              <a:defRPr/>
            </a:pPr>
            <a:r>
              <a:rPr kumimoji="0" lang="zh-CN" altLang="en-US" sz="1400" b="0" i="0" u="none" strike="noStrike" kern="1200" cap="none" spc="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mn-cs"/>
              </a:rPr>
              <a:t>北京海量数据技术股份有限公司</a:t>
            </a:r>
            <a:r>
              <a:rPr kumimoji="0" lang="en-US" altLang="zh-CN" sz="1400" b="0" i="0" u="none" strike="noStrike" kern="1200" cap="none" spc="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mn-cs"/>
              </a:rPr>
              <a:t>   </a:t>
            </a:r>
            <a:r>
              <a:rPr kumimoji="0" lang="zh-CN" altLang="en-US" sz="1400" b="0" i="0" u="none" strike="noStrike" kern="1200" cap="none" spc="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mn-cs"/>
                <a:sym typeface="+mn-ea"/>
              </a:rPr>
              <a:t>【内部资料  严禁外传】</a:t>
            </a:r>
            <a:endParaRPr kumimoji="0" lang="zh-CN" altLang="en-US" sz="1400" b="0" i="0" u="none" strike="noStrike" kern="1200" cap="none" spc="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mn-cs"/>
              <a:sym typeface="+mn-ea"/>
            </a:endParaRPr>
          </a:p>
        </p:txBody>
      </p:sp>
      <p:sp>
        <p:nvSpPr>
          <p:cNvPr id="3" name="文本框 2"/>
          <p:cNvSpPr txBox="1"/>
          <p:nvPr/>
        </p:nvSpPr>
        <p:spPr>
          <a:xfrm>
            <a:off x="3139440" y="2762250"/>
            <a:ext cx="5908675" cy="1322070"/>
          </a:xfrm>
          <a:prstGeom prst="rect">
            <a:avLst/>
          </a:prstGeom>
        </p:spPr>
        <p:txBody>
          <a:bodyPr wrap="square">
            <a:spAutoFit/>
          </a:bodyPr>
          <a:lstStyle>
            <a:lvl1pPr algn="ctr" defTabSz="608965">
              <a:defRPr lang="zh-CN" altLang="en-US" sz="4400" b="1" spc="300">
                <a:gradFill flip="none" rotWithShape="1">
                  <a:gsLst>
                    <a:gs pos="15000">
                      <a:srgbClr val="142657"/>
                    </a:gs>
                    <a:gs pos="48000">
                      <a:srgbClr val="0270C5"/>
                    </a:gs>
                    <a:gs pos="46000">
                      <a:srgbClr val="043A95"/>
                    </a:gs>
                    <a:gs pos="100000">
                      <a:srgbClr val="142657"/>
                    </a:gs>
                    <a:gs pos="68000">
                      <a:srgbClr val="043A95"/>
                    </a:gs>
                  </a:gsLst>
                  <a:lin ang="16020000" scaled="0"/>
                  <a:tileRect/>
                </a:gradFill>
                <a:effectLst/>
                <a:latin typeface="微软雅黑" panose="020B0503020204020204" charset="-122"/>
                <a:ea typeface="微软雅黑" panose="020B0503020204020204" charset="-122"/>
                <a:cs typeface="方正正大黑"/>
              </a:defRPr>
            </a:lvl1pPr>
          </a:lstStyle>
          <a:p>
            <a:pPr marL="0" marR="0" lvl="0" indent="0" algn="dist" defTabSz="608965" rtl="0" eaLnBrk="1" fontAlgn="base" latinLnBrk="0" hangingPunct="1">
              <a:lnSpc>
                <a:spcPct val="100000"/>
              </a:lnSpc>
              <a:spcBef>
                <a:spcPct val="0"/>
              </a:spcBef>
              <a:spcAft>
                <a:spcPct val="0"/>
              </a:spcAft>
              <a:buClrTx/>
              <a:buSzTx/>
              <a:buFontTx/>
              <a:buNone/>
              <a:defRPr/>
            </a:pPr>
            <a:r>
              <a:rPr kumimoji="0" lang="zh-CN" altLang="en-US" sz="8000" b="1"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sym typeface="微软雅黑" panose="020B0503020204020204" charset="-122"/>
              </a:rPr>
              <a:t>THANKS</a:t>
            </a:r>
            <a:endParaRPr kumimoji="0" lang="zh-CN" altLang="en-US" sz="8000" b="1"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3433204" y="823658"/>
            <a:ext cx="5067591" cy="5067591"/>
          </a:xfrm>
          <a:prstGeom prst="ellipse">
            <a:avLst/>
          </a:prstGeom>
          <a:noFill/>
          <a:ln>
            <a:solidFill>
              <a:schemeClr val="bg1">
                <a:lumMod val="65000"/>
              </a:schemeClr>
            </a:solidFill>
          </a:ln>
          <a:effectLst>
            <a:outerShdw blurRad="50800" dist="508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121896" tIns="60948" rIns="121896" bIns="60948" numCol="1" spcCol="0" rtlCol="0" fromWordArt="0" anchor="ctr" anchorCtr="0" forceAA="0" compatLnSpc="1">
            <a:noAutofit/>
          </a:bodyPr>
          <a:lstStyle/>
          <a:p>
            <a:pPr marL="0" marR="0" lvl="0" indent="0" algn="ctr" defTabSz="609600" rtl="0" eaLnBrk="1" fontAlgn="base" latinLnBrk="0" hangingPunct="1">
              <a:lnSpc>
                <a:spcPct val="100000"/>
              </a:lnSpc>
              <a:spcBef>
                <a:spcPct val="0"/>
              </a:spcBef>
              <a:spcAft>
                <a:spcPct val="0"/>
              </a:spcAft>
              <a:buClrTx/>
              <a:buSzTx/>
              <a:buFontTx/>
              <a:buNone/>
              <a:defRPr/>
            </a:pPr>
            <a:endParaRPr kumimoji="0" lang="zh-CN" altLang="en-US" sz="20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Arial Unicode MS" panose="020B0604020202020204" pitchFamily="34" charset="-122"/>
              <a:sym typeface="+mn-ea"/>
            </a:endParaRPr>
          </a:p>
        </p:txBody>
      </p:sp>
      <p:sp>
        <p:nvSpPr>
          <p:cNvPr id="2" name="TextBox 48"/>
          <p:cNvSpPr txBox="1"/>
          <p:nvPr/>
        </p:nvSpPr>
        <p:spPr>
          <a:xfrm>
            <a:off x="3408680" y="3215005"/>
            <a:ext cx="5116830" cy="1320800"/>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页面结构、</a:t>
            </a: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HOT</a:t>
            </a:r>
            <a:r>
              <a:rPr kumimoji="0" lang="zh-CN" altLang="en-US"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a:t>
            </a:r>
            <a:r>
              <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rPr>
              <a:t>TOAST</a:t>
            </a:r>
            <a:endParaRPr kumimoji="0" lang="en-US" altLang="zh-CN" sz="4000" b="1" i="0" u="none" strike="noStrike" kern="1200" cap="none" spc="0" normalizeH="0" baseline="0" noProof="0" dirty="0">
              <a:ln>
                <a:noFill/>
              </a:ln>
              <a:solidFill>
                <a:prstClr val="black"/>
              </a:solidFill>
              <a:effectLst>
                <a:reflection blurRad="12700" stA="11000" endA="300" endPos="67000" dist="63500" dir="5400000" sy="-100000" algn="bl" rotWithShape="0"/>
              </a:effectLst>
              <a:uLnTx/>
              <a:uFillTx/>
              <a:latin typeface="微软雅黑" panose="020B0503020204020204" charset="-122"/>
              <a:ea typeface="微软雅黑" panose="020B0503020204020204" charset="-122"/>
              <a:cs typeface="+mn-cs"/>
            </a:endParaRPr>
          </a:p>
        </p:txBody>
      </p:sp>
      <p:sp>
        <p:nvSpPr>
          <p:cNvPr id="4" name="TextBox 48"/>
          <p:cNvSpPr txBox="1"/>
          <p:nvPr/>
        </p:nvSpPr>
        <p:spPr>
          <a:xfrm>
            <a:off x="4667155" y="2451100"/>
            <a:ext cx="2599690" cy="705485"/>
          </a:xfrm>
          <a:prstGeom prst="rect">
            <a:avLst/>
          </a:prstGeom>
          <a:noFill/>
        </p:spPr>
        <p:txBody>
          <a:bodyPr wrap="square" lIns="91422" tIns="45709" rIns="91422" bIns="45709" rtlCol="0">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rPr>
              <a:t>PART 1</a:t>
            </a:r>
            <a:endParaRPr kumimoji="0" lang="en-US" altLang="zh-CN" sz="4000" b="1" i="0" u="none" strike="noStrike" kern="1200" cap="none" spc="0" normalizeH="0" baseline="0" noProof="0" dirty="0">
              <a:ln>
                <a:noFill/>
              </a:ln>
              <a:solidFill>
                <a:srgbClr val="FF9000"/>
              </a:solidFill>
              <a:effectLst/>
              <a:uLnTx/>
              <a:uFillTx/>
              <a:latin typeface="微软雅黑" panose="020B0503020204020204" charset="-122"/>
              <a:ea typeface="微软雅黑" panose="020B050302020402020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020" y="222934"/>
            <a:ext cx="10512862" cy="460375"/>
          </a:xfrm>
        </p:spPr>
        <p:txBody>
          <a:bodyPr/>
          <a:lstStyle/>
          <a:p>
            <a:r>
              <a:rPr lang="zh-CN" altLang="en-US" dirty="0"/>
              <a:t>字段</a:t>
            </a:r>
            <a:r>
              <a:rPr lang="zh-CN" altLang="en-US" dirty="0"/>
              <a:t>属性</a:t>
            </a:r>
            <a:endParaRPr lang="zh-CN" altLang="en-US" dirty="0"/>
          </a:p>
        </p:txBody>
      </p:sp>
      <p:sp>
        <p:nvSpPr>
          <p:cNvPr id="4" name="文本框 3"/>
          <p:cNvSpPr txBox="1"/>
          <p:nvPr/>
        </p:nvSpPr>
        <p:spPr>
          <a:xfrm>
            <a:off x="461645" y="1054100"/>
            <a:ext cx="11077575" cy="3415030"/>
          </a:xfrm>
          <a:prstGeom prst="rect">
            <a:avLst/>
          </a:prstGeom>
          <a:noFill/>
        </p:spPr>
        <p:txBody>
          <a:bodyPr wrap="square" rtlCol="0">
            <a:spAutoFit/>
          </a:bodyPr>
          <a:p>
            <a:pPr>
              <a:lnSpc>
                <a:spcPct val="150000"/>
              </a:lnSpc>
            </a:pPr>
            <a:r>
              <a:rPr lang="en-US" altLang="zh-CN" sz="1800">
                <a:cs typeface="+mn-lt"/>
              </a:rPr>
              <a:t>	</a:t>
            </a:r>
            <a:r>
              <a:rPr lang="zh-CN" altLang="en-US" sz="1800">
                <a:cs typeface="+mn-lt"/>
              </a:rPr>
              <a:t>为便于描述，此章节利用以下表结构进行</a:t>
            </a:r>
            <a:r>
              <a:rPr lang="zh-CN" altLang="en-US" sz="1800">
                <a:cs typeface="+mn-lt"/>
              </a:rPr>
              <a:t>描述：</a:t>
            </a:r>
            <a:endParaRPr lang="zh-CN" altLang="en-US" sz="1800">
              <a:cs typeface="+mn-lt"/>
            </a:endParaRPr>
          </a:p>
          <a:p>
            <a:pPr>
              <a:lnSpc>
                <a:spcPct val="150000"/>
              </a:lnSpc>
            </a:pPr>
            <a:r>
              <a:rPr lang="zh-CN" altLang="en-US" sz="1800">
                <a:cs typeface="+mn-lt"/>
              </a:rPr>
              <a:t>CREATE TABLE t (</a:t>
            </a:r>
            <a:endParaRPr lang="zh-CN" altLang="en-US" sz="1800">
              <a:cs typeface="+mn-lt"/>
            </a:endParaRPr>
          </a:p>
          <a:p>
            <a:pPr>
              <a:lnSpc>
                <a:spcPct val="150000"/>
              </a:lnSpc>
            </a:pPr>
            <a:r>
              <a:rPr lang="zh-CN" altLang="en-US" sz="1800">
                <a:cs typeface="+mn-lt"/>
              </a:rPr>
              <a:t>    c1 int primary key,</a:t>
            </a:r>
            <a:endParaRPr lang="zh-CN" altLang="en-US" sz="1800">
              <a:cs typeface="+mn-lt"/>
            </a:endParaRPr>
          </a:p>
          <a:p>
            <a:pPr>
              <a:lnSpc>
                <a:spcPct val="150000"/>
              </a:lnSpc>
            </a:pPr>
            <a:r>
              <a:rPr lang="zh-CN" altLang="en-US" sz="1800">
                <a:cs typeface="+mn-lt"/>
              </a:rPr>
              <a:t>    c2 text</a:t>
            </a:r>
            <a:endParaRPr lang="zh-CN" altLang="en-US" sz="1800">
              <a:cs typeface="+mn-lt"/>
            </a:endParaRPr>
          </a:p>
          <a:p>
            <a:pPr>
              <a:lnSpc>
                <a:spcPct val="150000"/>
              </a:lnSpc>
            </a:pPr>
            <a:r>
              <a:rPr lang="zh-CN" altLang="en-US" sz="1800">
                <a:cs typeface="+mn-lt"/>
              </a:rPr>
              <a:t>);</a:t>
            </a:r>
            <a:endParaRPr lang="zh-CN" altLang="en-US" sz="1800">
              <a:cs typeface="+mn-lt"/>
            </a:endParaRPr>
          </a:p>
          <a:p>
            <a:pPr>
              <a:lnSpc>
                <a:spcPct val="150000"/>
              </a:lnSpc>
            </a:pPr>
            <a:r>
              <a:rPr lang="zh-CN" altLang="en-US" sz="1800">
                <a:cs typeface="+mn-lt"/>
              </a:rPr>
              <a:t>其中</a:t>
            </a:r>
            <a:r>
              <a:rPr lang="en-US" altLang="zh-CN" sz="1800">
                <a:cs typeface="+mn-lt"/>
              </a:rPr>
              <a:t>c1</a:t>
            </a:r>
            <a:r>
              <a:rPr lang="zh-CN" altLang="en-US" sz="1800">
                <a:cs typeface="+mn-lt"/>
              </a:rPr>
              <a:t>为定长（fixed-length）字段，存储时占</a:t>
            </a:r>
            <a:r>
              <a:rPr lang="en-US" altLang="zh-CN" sz="1800">
                <a:cs typeface="+mn-lt"/>
              </a:rPr>
              <a:t>4</a:t>
            </a:r>
            <a:r>
              <a:rPr lang="zh-CN" altLang="en-US" sz="1800">
                <a:cs typeface="+mn-lt"/>
              </a:rPr>
              <a:t>个字节，</a:t>
            </a:r>
            <a:r>
              <a:rPr lang="en-US" altLang="zh-CN" sz="1800">
                <a:cs typeface="+mn-lt"/>
              </a:rPr>
              <a:t>c1</a:t>
            </a:r>
            <a:r>
              <a:rPr lang="zh-CN" altLang="en-US" sz="1800">
                <a:cs typeface="+mn-lt"/>
              </a:rPr>
              <a:t>为主键，会默认创建一个唯一</a:t>
            </a:r>
            <a:r>
              <a:rPr lang="zh-CN" altLang="en-US" sz="1800">
                <a:cs typeface="+mn-lt"/>
              </a:rPr>
              <a:t>索引；</a:t>
            </a:r>
            <a:r>
              <a:rPr lang="en-US" altLang="zh-CN" sz="1800">
                <a:cs typeface="+mn-lt"/>
              </a:rPr>
              <a:t>c2</a:t>
            </a:r>
            <a:r>
              <a:rPr lang="zh-CN" altLang="en-US" sz="1800">
                <a:cs typeface="+mn-lt"/>
              </a:rPr>
              <a:t>为变长（variable-length）字段，最大存储</a:t>
            </a:r>
            <a:r>
              <a:rPr lang="en-US" altLang="zh-CN" sz="1800">
                <a:cs typeface="+mn-lt"/>
              </a:rPr>
              <a:t>1GB</a:t>
            </a:r>
            <a:r>
              <a:rPr lang="zh-CN" altLang="en-US" sz="1800">
                <a:cs typeface="+mn-lt"/>
              </a:rPr>
              <a:t>。不同数据类型在磁盘上的存储方式不同，</a:t>
            </a:r>
            <a:r>
              <a:rPr lang="en-US" altLang="zh-CN" sz="1800">
                <a:cs typeface="+mn-lt"/>
              </a:rPr>
              <a:t>pg_type</a:t>
            </a:r>
            <a:r>
              <a:rPr lang="zh-CN" altLang="en-US" sz="1800">
                <a:cs typeface="+mn-lt"/>
              </a:rPr>
              <a:t>系统表中进行了</a:t>
            </a:r>
            <a:r>
              <a:rPr lang="zh-CN" altLang="en-US" sz="1800">
                <a:cs typeface="+mn-lt"/>
              </a:rPr>
              <a:t>规定。</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字段</a:t>
            </a:r>
            <a:r>
              <a:rPr lang="zh-CN" altLang="en-US"/>
              <a:t>属性</a:t>
            </a:r>
            <a:endParaRPr lang="zh-CN" altLang="en-US"/>
          </a:p>
        </p:txBody>
      </p:sp>
      <p:sp>
        <p:nvSpPr>
          <p:cNvPr id="3" name="文本框 2"/>
          <p:cNvSpPr txBox="1"/>
          <p:nvPr/>
        </p:nvSpPr>
        <p:spPr>
          <a:xfrm>
            <a:off x="515620" y="905510"/>
            <a:ext cx="3902710" cy="645160"/>
          </a:xfrm>
          <a:prstGeom prst="rect">
            <a:avLst/>
          </a:prstGeom>
          <a:noFill/>
        </p:spPr>
        <p:txBody>
          <a:bodyPr wrap="none" rtlCol="0">
            <a:spAutoFit/>
          </a:bodyPr>
          <a:p>
            <a:r>
              <a:rPr lang="en-US" altLang="zh-CN" sz="1800">
                <a:cs typeface="+mn-lt"/>
              </a:rPr>
              <a:t>	pg_type</a:t>
            </a:r>
            <a:r>
              <a:rPr lang="zh-CN" altLang="en-US" sz="1800">
                <a:cs typeface="+mn-lt"/>
              </a:rPr>
              <a:t>中关键字段说明</a:t>
            </a:r>
            <a:r>
              <a:rPr lang="zh-CN" altLang="en-US" sz="1800">
                <a:cs typeface="+mn-lt"/>
              </a:rPr>
              <a:t>如下：</a:t>
            </a:r>
            <a:endParaRPr lang="zh-CN" altLang="en-US" sz="1800">
              <a:cs typeface="+mn-lt"/>
            </a:endParaRPr>
          </a:p>
          <a:p>
            <a:endParaRPr lang="zh-CN" altLang="en-US" sz="1800">
              <a:cs typeface="+mn-lt"/>
            </a:endParaRPr>
          </a:p>
        </p:txBody>
      </p:sp>
      <p:graphicFrame>
        <p:nvGraphicFramePr>
          <p:cNvPr id="4" name="表格 3"/>
          <p:cNvGraphicFramePr/>
          <p:nvPr>
            <p:custDataLst>
              <p:tags r:id="rId1"/>
            </p:custDataLst>
          </p:nvPr>
        </p:nvGraphicFramePr>
        <p:xfrm>
          <a:off x="515620" y="1607820"/>
          <a:ext cx="11180445" cy="3474720"/>
        </p:xfrm>
        <a:graphic>
          <a:graphicData uri="http://schemas.openxmlformats.org/drawingml/2006/table">
            <a:tbl>
              <a:tblPr firstRow="1" bandRow="1">
                <a:tableStyleId>{5C22544A-7EE6-4342-B048-85BDC9FD1C3A}</a:tableStyleId>
              </a:tblPr>
              <a:tblGrid>
                <a:gridCol w="826770"/>
                <a:gridCol w="568325"/>
                <a:gridCol w="9785350"/>
              </a:tblGrid>
              <a:tr h="381000">
                <a:tc>
                  <a:txBody>
                    <a:bodyPr/>
                    <a:p>
                      <a:pPr algn="ctr">
                        <a:buNone/>
                      </a:pPr>
                      <a:r>
                        <a:rPr lang="zh-CN" altLang="en-US" sz="1000">
                          <a:latin typeface="黑体" charset="0"/>
                          <a:ea typeface="黑体" charset="0"/>
                        </a:rPr>
                        <a:t>字段名称</a:t>
                      </a:r>
                      <a:endParaRPr lang="zh-CN" altLang="en-US" sz="1000">
                        <a:latin typeface="黑体" charset="0"/>
                        <a:ea typeface="黑体" charset="0"/>
                      </a:endParaRPr>
                    </a:p>
                  </a:txBody>
                  <a:tcPr anchor="ctr" anchorCtr="0"/>
                </a:tc>
                <a:tc>
                  <a:txBody>
                    <a:bodyPr/>
                    <a:p>
                      <a:pPr algn="ctr">
                        <a:buNone/>
                      </a:pPr>
                      <a:r>
                        <a:rPr lang="zh-CN" altLang="en-US" sz="1000">
                          <a:latin typeface="黑体" charset="0"/>
                          <a:ea typeface="黑体" charset="0"/>
                        </a:rPr>
                        <a:t>类型</a:t>
                      </a:r>
                      <a:endParaRPr lang="zh-CN" altLang="en-US" sz="1000">
                        <a:latin typeface="黑体" charset="0"/>
                        <a:ea typeface="黑体" charset="0"/>
                      </a:endParaRPr>
                    </a:p>
                  </a:txBody>
                  <a:tcPr anchor="ctr" anchorCtr="0"/>
                </a:tc>
                <a:tc>
                  <a:txBody>
                    <a:bodyPr/>
                    <a:p>
                      <a:pPr algn="ctr">
                        <a:buNone/>
                      </a:pPr>
                      <a:r>
                        <a:rPr lang="zh-CN" altLang="en-US" sz="1000">
                          <a:latin typeface="黑体" charset="0"/>
                          <a:ea typeface="黑体" charset="0"/>
                        </a:rPr>
                        <a:t>说明</a:t>
                      </a:r>
                      <a:endParaRPr lang="zh-CN" altLang="en-US" sz="1000">
                        <a:latin typeface="黑体" charset="0"/>
                        <a:ea typeface="黑体" charset="0"/>
                      </a:endParaRPr>
                    </a:p>
                  </a:txBody>
                  <a:tcPr anchor="ctr" anchorCtr="0"/>
                </a:tc>
              </a:tr>
              <a:tr h="381000">
                <a:tc>
                  <a:txBody>
                    <a:bodyPr/>
                    <a:p>
                      <a:pPr algn="ctr">
                        <a:buNone/>
                      </a:pPr>
                      <a:r>
                        <a:rPr lang="en-US" altLang="zh-CN" sz="1000"/>
                        <a:t>typlen</a:t>
                      </a:r>
                      <a:endParaRPr lang="en-US" altLang="zh-CN" sz="1000"/>
                    </a:p>
                  </a:txBody>
                  <a:tcPr anchor="ctr" anchorCtr="0"/>
                </a:tc>
                <a:tc>
                  <a:txBody>
                    <a:bodyPr/>
                    <a:p>
                      <a:pPr algn="ctr">
                        <a:buNone/>
                      </a:pPr>
                      <a:r>
                        <a:rPr lang="en-US" altLang="zh-CN" sz="1000"/>
                        <a:t>int2</a:t>
                      </a:r>
                      <a:endParaRPr lang="en-US" altLang="zh-CN" sz="1000"/>
                    </a:p>
                  </a:txBody>
                  <a:tcPr anchor="ctr" anchorCtr="0"/>
                </a:tc>
                <a:tc>
                  <a:txBody>
                    <a:bodyPr/>
                    <a:p>
                      <a:pPr>
                        <a:buNone/>
                      </a:pPr>
                      <a:r>
                        <a:rPr lang="zh-CN" altLang="en-US" sz="1000">
                          <a:sym typeface="+mn-ea"/>
                        </a:rPr>
                        <a:t>For a fixed-size type, typlen is the number of bytes in the internal representation of the type. But for a variable-length type, typlen is negative. -1 indicates a “varlena” type (one that has a length word), -2 indicates a null-terminated C string.</a:t>
                      </a:r>
                      <a:endParaRPr lang="zh-CN" altLang="en-US" sz="1000"/>
                    </a:p>
                    <a:p>
                      <a:pPr>
                        <a:buNone/>
                      </a:pPr>
                      <a:endParaRPr lang="zh-CN" altLang="en-US" sz="1000"/>
                    </a:p>
                  </a:txBody>
                  <a:tcPr/>
                </a:tc>
              </a:tr>
              <a:tr h="381000">
                <a:tc>
                  <a:txBody>
                    <a:bodyPr/>
                    <a:p>
                      <a:pPr algn="ctr">
                        <a:buNone/>
                      </a:pPr>
                      <a:r>
                        <a:rPr lang="zh-CN" altLang="en-US" sz="1000"/>
                        <a:t>typbyval</a:t>
                      </a:r>
                      <a:endParaRPr lang="zh-CN" altLang="en-US" sz="1000"/>
                    </a:p>
                  </a:txBody>
                  <a:tcPr anchor="ctr" anchorCtr="0"/>
                </a:tc>
                <a:tc>
                  <a:txBody>
                    <a:bodyPr/>
                    <a:p>
                      <a:pPr algn="ctr">
                        <a:buNone/>
                      </a:pPr>
                      <a:r>
                        <a:rPr lang="en-US" altLang="zh-CN" sz="1000"/>
                        <a:t>bool</a:t>
                      </a:r>
                      <a:endParaRPr lang="en-US" altLang="zh-CN" sz="1000"/>
                    </a:p>
                  </a:txBody>
                  <a:tcPr anchor="ctr" anchorCtr="0"/>
                </a:tc>
                <a:tc>
                  <a:txBody>
                    <a:bodyPr/>
                    <a:p>
                      <a:pPr>
                        <a:buNone/>
                      </a:pPr>
                      <a:r>
                        <a:rPr lang="zh-CN" altLang="en-US" sz="1000"/>
                        <a:t>typbyval determines whether internal routines pass a value of this type by value or by reference. typbyval had better be false if typlen is not 1, 2, or 4 (or 8 on machines where Datum is 8 bytes). Variable-length types are always passed by reference. Note that typbyval can be false even if the length would allow pass-by-value.</a:t>
                      </a:r>
                      <a:endParaRPr lang="zh-CN" altLang="en-US" sz="1000"/>
                    </a:p>
                  </a:txBody>
                  <a:tcPr/>
                </a:tc>
              </a:tr>
              <a:tr h="381000">
                <a:tc>
                  <a:txBody>
                    <a:bodyPr/>
                    <a:p>
                      <a:pPr algn="ctr">
                        <a:buNone/>
                      </a:pPr>
                      <a:r>
                        <a:rPr lang="zh-CN" altLang="en-US" sz="1000"/>
                        <a:t>typalign</a:t>
                      </a:r>
                      <a:endParaRPr lang="zh-CN" altLang="en-US" sz="1000"/>
                    </a:p>
                  </a:txBody>
                  <a:tcPr anchor="ctr" anchorCtr="0"/>
                </a:tc>
                <a:tc>
                  <a:txBody>
                    <a:bodyPr/>
                    <a:p>
                      <a:pPr algn="ctr">
                        <a:buNone/>
                      </a:pPr>
                      <a:r>
                        <a:rPr lang="en-US" altLang="zh-CN" sz="1000"/>
                        <a:t>char</a:t>
                      </a:r>
                      <a:endParaRPr lang="en-US" altLang="zh-CN" sz="1000"/>
                    </a:p>
                  </a:txBody>
                  <a:tcPr anchor="ctr" anchorCtr="0"/>
                </a:tc>
                <a:tc>
                  <a:txBody>
                    <a:bodyPr/>
                    <a:p>
                      <a:pPr>
                        <a:buNone/>
                      </a:pPr>
                      <a:r>
                        <a:rPr lang="zh-CN" altLang="en-US" sz="1000"/>
                        <a:t>typalign is the alignment required when storing a value of this type. It applies to storage on disk as well as most representations of the value inside </a:t>
                      </a:r>
                      <a:r>
                        <a:rPr lang="en-US" altLang="zh-CN" sz="1000"/>
                        <a:t>Vastbase</a:t>
                      </a:r>
                      <a:r>
                        <a:rPr lang="zh-CN" altLang="en-US" sz="1000"/>
                        <a:t>. </a:t>
                      </a:r>
                      <a:r>
                        <a:rPr lang="zh-CN" altLang="en-US" sz="1000">
                          <a:solidFill>
                            <a:srgbClr val="FF0000"/>
                          </a:solidFill>
                        </a:rPr>
                        <a:t>When multiple values are stored consecutively, such as in the representation of a complete row on disk, padding is inserted before a datum of this type so that it begins on the specified boundary</a:t>
                      </a:r>
                      <a:r>
                        <a:rPr lang="zh-CN" altLang="en-US" sz="1000"/>
                        <a:t>. The alignment reference is the beginning of the first datum in the sequence. Possible values are:</a:t>
                      </a:r>
                      <a:endParaRPr lang="zh-CN" altLang="en-US" sz="1000"/>
                    </a:p>
                    <a:p>
                      <a:pPr marL="171450" indent="-171450">
                        <a:buFont typeface="Arial" panose="020B0604020202020204" pitchFamily="34" charset="0"/>
                        <a:buChar char="•"/>
                      </a:pPr>
                      <a:r>
                        <a:rPr lang="zh-CN" altLang="en-US" sz="1000"/>
                        <a:t>c = char alignment, i.e., no alignment needed.</a:t>
                      </a:r>
                      <a:endParaRPr lang="zh-CN" altLang="en-US" sz="1000"/>
                    </a:p>
                    <a:p>
                      <a:pPr marL="171450" indent="-171450">
                        <a:buFont typeface="Arial" panose="020B0604020202020204" pitchFamily="34" charset="0"/>
                        <a:buChar char="•"/>
                      </a:pPr>
                      <a:r>
                        <a:rPr lang="zh-CN" altLang="en-US" sz="1000"/>
                        <a:t>s = short alignment (2 bytes on most machines).</a:t>
                      </a:r>
                      <a:endParaRPr lang="zh-CN" altLang="en-US" sz="1000"/>
                    </a:p>
                    <a:p>
                      <a:pPr marL="171450" indent="-171450">
                        <a:buFont typeface="Arial" panose="020B0604020202020204" pitchFamily="34" charset="0"/>
                        <a:buChar char="•"/>
                      </a:pPr>
                      <a:r>
                        <a:rPr lang="zh-CN" altLang="en-US" sz="1000"/>
                        <a:t>i = int alignment (4 bytes on most machines).</a:t>
                      </a:r>
                      <a:endParaRPr lang="zh-CN" altLang="en-US" sz="1000"/>
                    </a:p>
                    <a:p>
                      <a:pPr marL="171450" indent="-171450">
                        <a:buFont typeface="Arial" panose="020B0604020202020204" pitchFamily="34" charset="0"/>
                        <a:buChar char="•"/>
                      </a:pPr>
                      <a:r>
                        <a:rPr lang="zh-CN" altLang="en-US" sz="1000"/>
                        <a:t>d = double alignment (8 bytes on many machines, but by no means all).</a:t>
                      </a:r>
                      <a:endParaRPr lang="zh-CN" altLang="en-US" sz="1000"/>
                    </a:p>
                  </a:txBody>
                  <a:tcPr/>
                </a:tc>
              </a:tr>
              <a:tr h="381000">
                <a:tc>
                  <a:txBody>
                    <a:bodyPr/>
                    <a:p>
                      <a:pPr algn="ctr">
                        <a:buNone/>
                      </a:pPr>
                      <a:r>
                        <a:rPr lang="zh-CN" altLang="en-US" sz="1000"/>
                        <a:t>typstorage</a:t>
                      </a:r>
                      <a:endParaRPr lang="zh-CN" altLang="en-US" sz="1000"/>
                    </a:p>
                  </a:txBody>
                  <a:tcPr anchor="ctr" anchorCtr="0"/>
                </a:tc>
                <a:tc>
                  <a:txBody>
                    <a:bodyPr/>
                    <a:p>
                      <a:pPr algn="ctr">
                        <a:buNone/>
                      </a:pPr>
                      <a:r>
                        <a:rPr lang="en-US" altLang="zh-CN" sz="1000"/>
                        <a:t>char</a:t>
                      </a:r>
                      <a:endParaRPr lang="en-US" altLang="zh-CN" sz="1000"/>
                    </a:p>
                  </a:txBody>
                  <a:tcPr anchor="ctr" anchorCtr="0"/>
                </a:tc>
                <a:tc>
                  <a:txBody>
                    <a:bodyPr/>
                    <a:p>
                      <a:pPr>
                        <a:buNone/>
                      </a:pPr>
                      <a:r>
                        <a:rPr lang="zh-CN" altLang="en-US" sz="1000"/>
                        <a:t>typstorage tells for varlena types (those with typlen = -1) if the type is prepared for toasting and what the default strategy for attributes of this type should be. Possible values are:</a:t>
                      </a:r>
                      <a:endParaRPr lang="zh-CN" altLang="en-US" sz="1000"/>
                    </a:p>
                    <a:p>
                      <a:pPr marL="171450" indent="-171450">
                        <a:buFont typeface="Arial" panose="020B0604020202020204" pitchFamily="34" charset="0"/>
                        <a:buChar char="•"/>
                      </a:pPr>
                      <a:r>
                        <a:rPr lang="zh-CN" altLang="en-US" sz="1000"/>
                        <a:t>p (plain): Values must always be stored plain (non-varlena types always use this value).</a:t>
                      </a:r>
                      <a:endParaRPr lang="zh-CN" altLang="en-US" sz="1000"/>
                    </a:p>
                    <a:p>
                      <a:pPr marL="171450" indent="-171450">
                        <a:buFont typeface="Arial" panose="020B0604020202020204" pitchFamily="34" charset="0"/>
                        <a:buChar char="•"/>
                      </a:pPr>
                      <a:r>
                        <a:rPr lang="zh-CN" altLang="en-US" sz="1000"/>
                        <a:t>e (external): Values can be stored in a secondary “TOAST” relation (if relation has one, see pg_class.reltoastrelid).</a:t>
                      </a:r>
                      <a:endParaRPr lang="zh-CN" altLang="en-US" sz="1000"/>
                    </a:p>
                    <a:p>
                      <a:pPr marL="171450" indent="-171450">
                        <a:buFont typeface="Arial" panose="020B0604020202020204" pitchFamily="34" charset="0"/>
                        <a:buChar char="•"/>
                      </a:pPr>
                      <a:r>
                        <a:rPr lang="zh-CN" altLang="en-US" sz="1000"/>
                        <a:t>m (main): Values can be compressed and stored inline.</a:t>
                      </a:r>
                      <a:endParaRPr lang="zh-CN" altLang="en-US" sz="1000"/>
                    </a:p>
                    <a:p>
                      <a:pPr marL="171450" indent="-171450">
                        <a:buFont typeface="Arial" panose="020B0604020202020204" pitchFamily="34" charset="0"/>
                        <a:buChar char="•"/>
                      </a:pPr>
                      <a:r>
                        <a:rPr lang="zh-CN" altLang="en-US" sz="1000"/>
                        <a:t>x (extended): Values can be compressed and/or moved to a secondary relation.</a:t>
                      </a:r>
                      <a:endParaRPr lang="zh-CN" altLang="en-US" sz="1000"/>
                    </a:p>
                    <a:p>
                      <a:pPr>
                        <a:buNone/>
                      </a:pPr>
                      <a:r>
                        <a:rPr lang="zh-CN" altLang="en-US" sz="1000"/>
                        <a:t>x is the usual choice for toast-able types. Note that m values can also be moved out to secondary storage, but only as a last resort (e and x values are moved first).</a:t>
                      </a:r>
                      <a:endParaRPr lang="zh-CN" altLang="en-US" sz="100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zh-CN" altLang="en-US"/>
              <a:t>页面</a:t>
            </a:r>
            <a:r>
              <a:rPr lang="zh-CN" altLang="en-US"/>
              <a:t>结构</a:t>
            </a:r>
            <a:endParaRPr lang="zh-CN" altLang="en-US"/>
          </a:p>
        </p:txBody>
      </p:sp>
      <p:sp>
        <p:nvSpPr>
          <p:cNvPr id="3" name="文本框 2"/>
          <p:cNvSpPr txBox="1"/>
          <p:nvPr/>
        </p:nvSpPr>
        <p:spPr>
          <a:xfrm>
            <a:off x="434340" y="879475"/>
            <a:ext cx="6177280" cy="5077460"/>
          </a:xfrm>
          <a:prstGeom prst="rect">
            <a:avLst/>
          </a:prstGeom>
          <a:noFill/>
        </p:spPr>
        <p:txBody>
          <a:bodyPr wrap="none" rtlCol="0">
            <a:spAutoFit/>
          </a:bodyPr>
          <a:p>
            <a:pPr algn="l">
              <a:lnSpc>
                <a:spcPct val="150000"/>
              </a:lnSpc>
            </a:pPr>
            <a:r>
              <a:rPr lang="en-US" altLang="zh-CN">
                <a:cs typeface="+mn-lt"/>
              </a:rPr>
              <a:t>	</a:t>
            </a:r>
            <a:r>
              <a:rPr lang="zh-CN" altLang="en-US">
                <a:cs typeface="+mn-lt"/>
              </a:rPr>
              <a:t>对表</a:t>
            </a:r>
            <a:r>
              <a:rPr lang="en-US" altLang="zh-CN">
                <a:cs typeface="+mn-lt"/>
              </a:rPr>
              <a:t>t</a:t>
            </a:r>
            <a:r>
              <a:rPr lang="zh-CN" altLang="en-US">
                <a:cs typeface="+mn-lt"/>
              </a:rPr>
              <a:t>执行以下操作：</a:t>
            </a:r>
            <a:endParaRPr lang="zh-CN" altLang="en-US">
              <a:cs typeface="+mn-lt"/>
            </a:endParaRPr>
          </a:p>
          <a:p>
            <a:pPr algn="l">
              <a:lnSpc>
                <a:spcPct val="150000"/>
              </a:lnSpc>
            </a:pPr>
            <a:r>
              <a:rPr lang="en-US" altLang="zh-CN">
                <a:cs typeface="+mn-lt"/>
              </a:rPr>
              <a:t>事务</a:t>
            </a:r>
            <a:r>
              <a:rPr lang="en-US" altLang="zh-CN">
                <a:cs typeface="+mn-lt"/>
              </a:rPr>
              <a:t>T1:</a:t>
            </a:r>
            <a:endParaRPr lang="en-US" altLang="zh-CN">
              <a:cs typeface="+mn-lt"/>
            </a:endParaRPr>
          </a:p>
          <a:p>
            <a:pPr algn="l">
              <a:lnSpc>
                <a:spcPct val="150000"/>
              </a:lnSpc>
            </a:pPr>
            <a:r>
              <a:rPr lang="en-US" altLang="zh-CN">
                <a:cs typeface="+mn-lt"/>
              </a:rPr>
              <a:t>insert into t values (1, 'hello');</a:t>
            </a:r>
            <a:endParaRPr lang="en-US" altLang="zh-CN">
              <a:cs typeface="+mn-lt"/>
            </a:endParaRPr>
          </a:p>
          <a:p>
            <a:pPr algn="l">
              <a:lnSpc>
                <a:spcPct val="150000"/>
              </a:lnSpc>
            </a:pPr>
            <a:endParaRPr lang="en-US" altLang="zh-CN">
              <a:cs typeface="+mn-lt"/>
            </a:endParaRPr>
          </a:p>
          <a:p>
            <a:pPr algn="l">
              <a:lnSpc>
                <a:spcPct val="150000"/>
              </a:lnSpc>
            </a:pPr>
            <a:r>
              <a:rPr lang="zh-CN" altLang="en-US">
                <a:cs typeface="+mn-lt"/>
              </a:rPr>
              <a:t>事务</a:t>
            </a:r>
            <a:r>
              <a:rPr lang="en-US" altLang="zh-CN">
                <a:cs typeface="+mn-lt"/>
              </a:rPr>
              <a:t>T2:</a:t>
            </a:r>
            <a:endParaRPr lang="en-US" altLang="zh-CN">
              <a:cs typeface="+mn-lt"/>
            </a:endParaRPr>
          </a:p>
          <a:p>
            <a:pPr algn="l">
              <a:lnSpc>
                <a:spcPct val="150000"/>
              </a:lnSpc>
            </a:pPr>
            <a:r>
              <a:rPr lang="en-US" altLang="zh-CN">
                <a:cs typeface="+mn-lt"/>
              </a:rPr>
              <a:t>begin;</a:t>
            </a:r>
            <a:endParaRPr lang="en-US" altLang="zh-CN">
              <a:cs typeface="+mn-lt"/>
            </a:endParaRPr>
          </a:p>
          <a:p>
            <a:pPr algn="l">
              <a:lnSpc>
                <a:spcPct val="150000"/>
              </a:lnSpc>
            </a:pPr>
            <a:r>
              <a:rPr lang="en-US" altLang="zh-CN">
                <a:cs typeface="+mn-lt"/>
              </a:rPr>
              <a:t>update t set c2 = 'hello world' where c1 = 1;</a:t>
            </a:r>
            <a:endParaRPr lang="en-US" altLang="zh-CN">
              <a:cs typeface="+mn-lt"/>
            </a:endParaRPr>
          </a:p>
          <a:p>
            <a:pPr algn="l">
              <a:lnSpc>
                <a:spcPct val="150000"/>
              </a:lnSpc>
            </a:pPr>
            <a:r>
              <a:rPr lang="en-US" altLang="zh-CN">
                <a:cs typeface="+mn-lt"/>
              </a:rPr>
              <a:t>insert into t values (2, 'foobar');</a:t>
            </a:r>
            <a:endParaRPr lang="en-US" altLang="zh-CN">
              <a:cs typeface="+mn-lt"/>
            </a:endParaRPr>
          </a:p>
          <a:p>
            <a:pPr algn="l">
              <a:lnSpc>
                <a:spcPct val="150000"/>
              </a:lnSpc>
            </a:pPr>
            <a:r>
              <a:rPr lang="en-US" altLang="zh-CN">
                <a:cs typeface="+mn-lt"/>
              </a:rPr>
              <a:t>commit;</a:t>
            </a:r>
            <a:endParaRPr lang="en-US" altLang="zh-CN">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t>页面</a:t>
            </a:r>
            <a:r>
              <a:t>结构</a:t>
            </a:r>
          </a:p>
        </p:txBody>
      </p:sp>
      <p:pic>
        <p:nvPicPr>
          <p:cNvPr id="4" name="图片 3" descr="page"/>
          <p:cNvPicPr>
            <a:picLocks noChangeAspect="1"/>
          </p:cNvPicPr>
          <p:nvPr/>
        </p:nvPicPr>
        <p:blipFill>
          <a:blip r:embed="rId1"/>
          <a:stretch>
            <a:fillRect/>
          </a:stretch>
        </p:blipFill>
        <p:spPr>
          <a:xfrm>
            <a:off x="687705" y="749300"/>
            <a:ext cx="11004550" cy="59270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HOT</a:t>
            </a:r>
            <a:r>
              <a:t>（</a:t>
            </a:r>
            <a:r>
              <a:rPr lang="en-US" altLang="zh-CN"/>
              <a:t>Heap Only Tuple</a:t>
            </a:r>
            <a:r>
              <a:t>）</a:t>
            </a:r>
          </a:p>
        </p:txBody>
      </p:sp>
      <p:sp>
        <p:nvSpPr>
          <p:cNvPr id="3" name="文本框 2"/>
          <p:cNvSpPr txBox="1"/>
          <p:nvPr/>
        </p:nvSpPr>
        <p:spPr>
          <a:xfrm>
            <a:off x="415925" y="817880"/>
            <a:ext cx="11434445" cy="3830955"/>
          </a:xfrm>
          <a:prstGeom prst="rect">
            <a:avLst/>
          </a:prstGeom>
          <a:noFill/>
        </p:spPr>
        <p:txBody>
          <a:bodyPr wrap="square" rtlCol="0">
            <a:spAutoFit/>
          </a:bodyPr>
          <a:p>
            <a:pPr>
              <a:lnSpc>
                <a:spcPct val="150000"/>
              </a:lnSpc>
            </a:pPr>
            <a:r>
              <a:rPr lang="en-US" altLang="zh-CN" sz="1800">
                <a:cs typeface="+mn-lt"/>
              </a:rPr>
              <a:t>	Vastbase</a:t>
            </a:r>
            <a:r>
              <a:rPr lang="zh-CN" altLang="en-US" sz="1800">
                <a:cs typeface="+mn-lt"/>
              </a:rPr>
              <a:t>中索引条目记录的是元组在堆表中的</a:t>
            </a:r>
            <a:r>
              <a:rPr lang="en-US" altLang="zh-CN" sz="1800">
                <a:cs typeface="+mn-lt"/>
              </a:rPr>
              <a:t>tid</a:t>
            </a:r>
            <a:r>
              <a:rPr lang="zh-CN" altLang="en-US" sz="1800">
                <a:cs typeface="+mn-lt"/>
              </a:rPr>
              <a:t>（</a:t>
            </a:r>
            <a:r>
              <a:rPr lang="en-US" altLang="zh-CN" sz="1800">
                <a:cs typeface="+mn-lt"/>
              </a:rPr>
              <a:t>blockno, offset</a:t>
            </a:r>
            <a:r>
              <a:rPr lang="zh-CN" altLang="en-US" sz="1800">
                <a:cs typeface="+mn-lt"/>
              </a:rPr>
              <a:t>），以前文示例，事务</a:t>
            </a:r>
            <a:r>
              <a:rPr lang="en-US" altLang="zh-CN" sz="1800">
                <a:cs typeface="+mn-lt"/>
              </a:rPr>
              <a:t>T1</a:t>
            </a:r>
            <a:r>
              <a:rPr lang="zh-CN" altLang="en-US" sz="1800">
                <a:cs typeface="+mn-lt"/>
              </a:rPr>
              <a:t>插入一条记录，会在索引中维护一个条目，对应的</a:t>
            </a:r>
            <a:r>
              <a:rPr lang="en-US" altLang="zh-CN" sz="1800">
                <a:cs typeface="+mn-lt"/>
              </a:rPr>
              <a:t>tid</a:t>
            </a:r>
            <a:r>
              <a:rPr lang="zh-CN" altLang="en-US" sz="1800">
                <a:cs typeface="+mn-lt"/>
              </a:rPr>
              <a:t>为（</a:t>
            </a:r>
            <a:r>
              <a:rPr lang="en-US" altLang="zh-CN" sz="1800">
                <a:cs typeface="+mn-lt"/>
              </a:rPr>
              <a:t>0, 1</a:t>
            </a:r>
            <a:r>
              <a:rPr lang="zh-CN" altLang="en-US" sz="1800">
                <a:cs typeface="+mn-lt"/>
              </a:rPr>
              <a:t>），表示</a:t>
            </a:r>
            <a:r>
              <a:rPr lang="en-US" altLang="zh-CN" sz="1800">
                <a:cs typeface="+mn-lt"/>
              </a:rPr>
              <a:t>0</a:t>
            </a:r>
            <a:r>
              <a:rPr lang="zh-CN" altLang="en-US" sz="1800">
                <a:cs typeface="+mn-lt"/>
              </a:rPr>
              <a:t>号块的第一条元组。事务</a:t>
            </a:r>
            <a:r>
              <a:rPr lang="en-US" altLang="zh-CN" sz="1800">
                <a:cs typeface="+mn-lt"/>
              </a:rPr>
              <a:t>T2</a:t>
            </a:r>
            <a:r>
              <a:rPr lang="zh-CN" altLang="en-US" sz="1800">
                <a:cs typeface="+mn-lt"/>
              </a:rPr>
              <a:t>更新了“</a:t>
            </a:r>
            <a:r>
              <a:rPr lang="en-US" altLang="zh-CN" sz="1800">
                <a:cs typeface="+mn-lt"/>
              </a:rPr>
              <a:t>c1 = 1</a:t>
            </a:r>
            <a:r>
              <a:rPr lang="zh-CN" altLang="en-US" sz="1800">
                <a:cs typeface="+mn-lt"/>
              </a:rPr>
              <a:t>”的记录，但更新的并非索引字段（</a:t>
            </a:r>
            <a:r>
              <a:rPr lang="en-US" altLang="zh-CN" sz="1800">
                <a:cs typeface="+mn-lt"/>
              </a:rPr>
              <a:t>c2</a:t>
            </a:r>
            <a:r>
              <a:rPr lang="zh-CN" altLang="en-US" sz="1800">
                <a:cs typeface="+mn-lt"/>
              </a:rPr>
              <a:t>），产生的新</a:t>
            </a:r>
            <a:r>
              <a:rPr lang="zh-CN" altLang="en-US" sz="1800">
                <a:cs typeface="+mn-lt"/>
              </a:rPr>
              <a:t>元组的</a:t>
            </a:r>
            <a:r>
              <a:rPr lang="en-US" altLang="zh-CN" sz="1800">
                <a:cs typeface="+mn-lt"/>
              </a:rPr>
              <a:t>tid</a:t>
            </a:r>
            <a:r>
              <a:rPr lang="zh-CN" altLang="en-US" sz="1800">
                <a:cs typeface="+mn-lt"/>
              </a:rPr>
              <a:t>为（</a:t>
            </a:r>
            <a:r>
              <a:rPr lang="en-US" altLang="zh-CN" sz="1800">
                <a:cs typeface="+mn-lt"/>
              </a:rPr>
              <a:t>0, 2</a:t>
            </a:r>
            <a:r>
              <a:rPr lang="zh-CN" altLang="en-US" sz="1800">
                <a:cs typeface="+mn-lt"/>
              </a:rPr>
              <a:t>），此时一种常规的做法是为新记录新增一个索引条目，这样做带来以下</a:t>
            </a:r>
            <a:r>
              <a:rPr lang="zh-CN" altLang="en-US" sz="1800">
                <a:cs typeface="+mn-lt"/>
              </a:rPr>
              <a:t>问题：</a:t>
            </a:r>
            <a:endParaRPr lang="zh-CN" altLang="en-US" sz="1800">
              <a:cs typeface="+mn-lt"/>
            </a:endParaRPr>
          </a:p>
          <a:p>
            <a:pPr marL="342900" indent="-342900">
              <a:lnSpc>
                <a:spcPct val="150000"/>
              </a:lnSpc>
              <a:buFont typeface="+mj-lt"/>
              <a:buAutoNum type="arabicPeriod"/>
            </a:pPr>
            <a:r>
              <a:rPr lang="zh-CN" altLang="en-US" sz="1800">
                <a:cs typeface="+mn-lt"/>
              </a:rPr>
              <a:t>需要维护</a:t>
            </a:r>
            <a:r>
              <a:rPr lang="zh-CN" altLang="en-US" sz="1800">
                <a:cs typeface="+mn-lt"/>
              </a:rPr>
              <a:t>索引；</a:t>
            </a:r>
            <a:endParaRPr lang="zh-CN" altLang="en-US" sz="1800">
              <a:cs typeface="+mn-lt"/>
            </a:endParaRPr>
          </a:p>
          <a:p>
            <a:pPr marL="342900" indent="-342900">
              <a:lnSpc>
                <a:spcPct val="150000"/>
              </a:lnSpc>
              <a:buFont typeface="+mj-lt"/>
              <a:buAutoNum type="arabicPeriod"/>
            </a:pPr>
            <a:r>
              <a:rPr lang="zh-CN" altLang="en-US" sz="1800">
                <a:cs typeface="+mn-lt"/>
              </a:rPr>
              <a:t>索引字段（</a:t>
            </a:r>
            <a:r>
              <a:rPr lang="en-US" altLang="zh-CN" sz="1800">
                <a:cs typeface="+mn-lt"/>
              </a:rPr>
              <a:t>c1</a:t>
            </a:r>
            <a:r>
              <a:rPr lang="zh-CN" altLang="en-US" sz="1800">
                <a:cs typeface="+mn-lt"/>
              </a:rPr>
              <a:t>）未变化，索引树中的字段值</a:t>
            </a:r>
            <a:r>
              <a:rPr lang="zh-CN" altLang="en-US" sz="1800">
                <a:cs typeface="+mn-lt"/>
              </a:rPr>
              <a:t>相同；</a:t>
            </a:r>
            <a:endParaRPr lang="zh-CN" altLang="en-US" sz="1800">
              <a:cs typeface="+mn-lt"/>
            </a:endParaRPr>
          </a:p>
          <a:p>
            <a:pPr indent="0">
              <a:lnSpc>
                <a:spcPct val="150000"/>
              </a:lnSpc>
              <a:buFont typeface="+mj-lt"/>
              <a:buNone/>
            </a:pPr>
            <a:r>
              <a:rPr lang="en-US" altLang="zh-CN" sz="1800">
                <a:cs typeface="+mn-lt"/>
              </a:rPr>
              <a:t>Vastbase</a:t>
            </a:r>
            <a:r>
              <a:rPr lang="zh-CN" altLang="en-US" sz="1800">
                <a:cs typeface="+mn-lt"/>
              </a:rPr>
              <a:t>为解决此问题引入</a:t>
            </a:r>
            <a:r>
              <a:rPr lang="en-US" altLang="zh-CN" sz="1800">
                <a:cs typeface="+mn-lt"/>
              </a:rPr>
              <a:t>Heap Only Tuple</a:t>
            </a:r>
            <a:r>
              <a:rPr lang="zh-CN" altLang="en-US" sz="1800">
                <a:cs typeface="+mn-lt"/>
              </a:rPr>
              <a:t>（</a:t>
            </a:r>
            <a:r>
              <a:rPr lang="en-US" altLang="zh-CN" sz="1800">
                <a:cs typeface="+mn-lt"/>
              </a:rPr>
              <a:t>HOT</a:t>
            </a:r>
            <a:r>
              <a:rPr lang="zh-CN" altLang="en-US" sz="1800">
                <a:cs typeface="+mn-lt"/>
              </a:rPr>
              <a:t>）技术：若当前页面有足够空闲空间（能放下新的元组）且并未更新索引字段，则更新旧元组的</a:t>
            </a:r>
            <a:r>
              <a:rPr lang="en-US" altLang="zh-CN" sz="1800">
                <a:cs typeface="+mn-lt"/>
              </a:rPr>
              <a:t>tid</a:t>
            </a:r>
            <a:r>
              <a:rPr lang="zh-CN" altLang="en-US" sz="1800">
                <a:cs typeface="+mn-lt"/>
              </a:rPr>
              <a:t>并设置相关</a:t>
            </a:r>
            <a:r>
              <a:rPr lang="en-US" altLang="zh-CN" sz="1800">
                <a:cs typeface="+mn-lt"/>
              </a:rPr>
              <a:t>bit</a:t>
            </a:r>
            <a:r>
              <a:rPr lang="zh-CN" altLang="en-US" sz="1800">
                <a:cs typeface="+mn-lt"/>
              </a:rPr>
              <a:t>位，而不需要维护索引。当索引扫描时根据索引条目中记录的</a:t>
            </a:r>
            <a:r>
              <a:rPr lang="en-US" altLang="zh-CN" sz="1800">
                <a:cs typeface="+mn-lt"/>
              </a:rPr>
              <a:t>tid</a:t>
            </a:r>
            <a:r>
              <a:rPr lang="zh-CN" altLang="en-US" sz="1800">
                <a:cs typeface="+mn-lt"/>
              </a:rPr>
              <a:t>（</a:t>
            </a:r>
            <a:r>
              <a:rPr lang="en-US" altLang="zh-CN" sz="1800">
                <a:cs typeface="+mn-lt"/>
              </a:rPr>
              <a:t>0, 1</a:t>
            </a:r>
            <a:r>
              <a:rPr lang="zh-CN" altLang="en-US" sz="1800">
                <a:cs typeface="+mn-lt"/>
              </a:rPr>
              <a:t>）找到第一条元组，然后顺着</a:t>
            </a:r>
            <a:r>
              <a:rPr lang="en-US" altLang="zh-CN" sz="1800">
                <a:cs typeface="+mn-lt"/>
              </a:rPr>
              <a:t>HOT</a:t>
            </a:r>
            <a:r>
              <a:rPr lang="zh-CN" altLang="en-US" sz="1800">
                <a:cs typeface="+mn-lt"/>
              </a:rPr>
              <a:t>链（通过</a:t>
            </a:r>
            <a:r>
              <a:rPr lang="en-US" altLang="zh-CN" sz="1800">
                <a:cs typeface="+mn-lt"/>
              </a:rPr>
              <a:t>tid</a:t>
            </a:r>
            <a:r>
              <a:rPr lang="zh-CN" altLang="en-US" sz="1800">
                <a:cs typeface="+mn-lt"/>
              </a:rPr>
              <a:t>串起来）</a:t>
            </a:r>
            <a:r>
              <a:rPr lang="zh-CN" altLang="en-US" sz="1800">
                <a:cs typeface="+mn-lt"/>
              </a:rPr>
              <a:t>遍历。</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7020" y="222934"/>
            <a:ext cx="10512862" cy="460375"/>
          </a:xfrm>
        </p:spPr>
        <p:txBody>
          <a:bodyPr/>
          <a:p>
            <a:r>
              <a:rPr lang="en-US" altLang="zh-CN"/>
              <a:t>Broken HOT </a:t>
            </a:r>
            <a:r>
              <a:rPr lang="en-US" altLang="zh-CN"/>
              <a:t>chain</a:t>
            </a:r>
            <a:endParaRPr lang="en-US" altLang="zh-CN"/>
          </a:p>
        </p:txBody>
      </p:sp>
      <p:sp>
        <p:nvSpPr>
          <p:cNvPr id="3" name="文本框 2"/>
          <p:cNvSpPr txBox="1"/>
          <p:nvPr/>
        </p:nvSpPr>
        <p:spPr>
          <a:xfrm>
            <a:off x="442595" y="905510"/>
            <a:ext cx="11430635" cy="5492750"/>
          </a:xfrm>
          <a:prstGeom prst="rect">
            <a:avLst/>
          </a:prstGeom>
          <a:noFill/>
        </p:spPr>
        <p:txBody>
          <a:bodyPr wrap="square" rtlCol="0">
            <a:spAutoFit/>
          </a:bodyPr>
          <a:p>
            <a:pPr>
              <a:lnSpc>
                <a:spcPct val="150000"/>
              </a:lnSpc>
            </a:pPr>
            <a:r>
              <a:rPr lang="en-US" altLang="zh-CN" sz="1800">
                <a:cs typeface="+mn-lt"/>
              </a:rPr>
              <a:t>	Everything is a trade-off. </a:t>
            </a:r>
            <a:r>
              <a:rPr lang="zh-CN" altLang="en-US" sz="1800">
                <a:cs typeface="+mn-lt"/>
              </a:rPr>
              <a:t>引入</a:t>
            </a:r>
            <a:r>
              <a:rPr lang="en-US" altLang="zh-CN" sz="1800">
                <a:cs typeface="+mn-lt"/>
              </a:rPr>
              <a:t>HOT</a:t>
            </a:r>
            <a:r>
              <a:rPr lang="zh-CN" altLang="en-US" sz="1800">
                <a:cs typeface="+mn-lt"/>
              </a:rPr>
              <a:t>技术带来一些问题。前文的表</a:t>
            </a:r>
            <a:r>
              <a:rPr lang="en-US" altLang="zh-CN" sz="1800">
                <a:cs typeface="+mn-lt"/>
              </a:rPr>
              <a:t>t</a:t>
            </a:r>
            <a:r>
              <a:rPr lang="zh-CN" altLang="en-US" sz="1800">
                <a:cs typeface="+mn-lt"/>
              </a:rPr>
              <a:t>在创建时已经给</a:t>
            </a:r>
            <a:r>
              <a:rPr lang="en-US" altLang="zh-CN" sz="1800">
                <a:cs typeface="+mn-lt"/>
              </a:rPr>
              <a:t>c1</a:t>
            </a:r>
            <a:r>
              <a:rPr lang="zh-CN" altLang="en-US" sz="1800">
                <a:cs typeface="+mn-lt"/>
              </a:rPr>
              <a:t>字段建立索引，更新</a:t>
            </a:r>
            <a:r>
              <a:rPr lang="en-US" altLang="zh-CN" sz="1800">
                <a:cs typeface="+mn-lt"/>
              </a:rPr>
              <a:t>c2</a:t>
            </a:r>
            <a:r>
              <a:rPr lang="zh-CN" altLang="en-US" sz="1800">
                <a:cs typeface="+mn-lt"/>
              </a:rPr>
              <a:t>字段可以遵循</a:t>
            </a:r>
            <a:r>
              <a:rPr lang="en-US" altLang="zh-CN" sz="1800">
                <a:cs typeface="+mn-lt"/>
              </a:rPr>
              <a:t>HOT</a:t>
            </a:r>
            <a:r>
              <a:rPr lang="zh-CN" altLang="en-US" sz="1800">
                <a:cs typeface="+mn-lt"/>
              </a:rPr>
              <a:t>原则，倘若表</a:t>
            </a:r>
            <a:r>
              <a:rPr lang="en-US" altLang="zh-CN" sz="1800">
                <a:cs typeface="+mn-lt"/>
              </a:rPr>
              <a:t>t</a:t>
            </a:r>
            <a:r>
              <a:rPr lang="zh-CN" altLang="en-US" sz="1800">
                <a:cs typeface="+mn-lt"/>
              </a:rPr>
              <a:t>开始没有索引，后续才建立索引，会发生怎样的情况呢？考虑如下</a:t>
            </a:r>
            <a:r>
              <a:rPr lang="zh-CN" altLang="en-US" sz="1800">
                <a:cs typeface="+mn-lt"/>
              </a:rPr>
              <a:t>场景：</a:t>
            </a:r>
            <a:endParaRPr lang="zh-CN" altLang="en-US" sz="1800">
              <a:cs typeface="+mn-lt"/>
            </a:endParaRPr>
          </a:p>
          <a:p>
            <a:pPr>
              <a:lnSpc>
                <a:spcPct val="150000"/>
              </a:lnSpc>
            </a:pPr>
            <a:r>
              <a:rPr lang="zh-CN" altLang="en-US" sz="1800">
                <a:cs typeface="+mn-lt"/>
              </a:rPr>
              <a:t>CREATE TABLE t (</a:t>
            </a:r>
            <a:endParaRPr lang="zh-CN" altLang="en-US" sz="1800">
              <a:cs typeface="+mn-lt"/>
            </a:endParaRPr>
          </a:p>
          <a:p>
            <a:pPr>
              <a:lnSpc>
                <a:spcPct val="150000"/>
              </a:lnSpc>
            </a:pPr>
            <a:r>
              <a:rPr lang="zh-CN" altLang="en-US" sz="1800">
                <a:cs typeface="+mn-lt"/>
              </a:rPr>
              <a:t>    c1 int,</a:t>
            </a:r>
            <a:endParaRPr lang="zh-CN" altLang="en-US" sz="1800">
              <a:cs typeface="+mn-lt"/>
            </a:endParaRPr>
          </a:p>
          <a:p>
            <a:pPr>
              <a:lnSpc>
                <a:spcPct val="150000"/>
              </a:lnSpc>
            </a:pPr>
            <a:r>
              <a:rPr lang="zh-CN" altLang="en-US" sz="1800">
                <a:cs typeface="+mn-lt"/>
              </a:rPr>
              <a:t>    c2 text</a:t>
            </a:r>
            <a:endParaRPr lang="zh-CN" altLang="en-US" sz="1800">
              <a:cs typeface="+mn-lt"/>
            </a:endParaRPr>
          </a:p>
          <a:p>
            <a:pPr>
              <a:lnSpc>
                <a:spcPct val="150000"/>
              </a:lnSpc>
            </a:pPr>
            <a:r>
              <a:rPr lang="zh-CN" altLang="en-US" sz="1800">
                <a:cs typeface="+mn-lt"/>
              </a:rPr>
              <a:t>);</a:t>
            </a:r>
            <a:endParaRPr lang="zh-CN" altLang="en-US" sz="1800">
              <a:cs typeface="+mn-lt"/>
            </a:endParaRPr>
          </a:p>
          <a:p>
            <a:pPr>
              <a:lnSpc>
                <a:spcPct val="150000"/>
              </a:lnSpc>
            </a:pPr>
            <a:endParaRPr lang="zh-CN" altLang="en-US" sz="1800">
              <a:cs typeface="+mn-lt"/>
            </a:endParaRPr>
          </a:p>
          <a:p>
            <a:pPr>
              <a:lnSpc>
                <a:spcPct val="150000"/>
              </a:lnSpc>
            </a:pPr>
            <a:r>
              <a:rPr lang="zh-CN" altLang="en-US" sz="1800">
                <a:cs typeface="+mn-lt"/>
              </a:rPr>
              <a:t>事务</a:t>
            </a:r>
            <a:r>
              <a:rPr lang="en-US" altLang="zh-CN" sz="1800">
                <a:cs typeface="+mn-lt"/>
              </a:rPr>
              <a:t>T1: </a:t>
            </a:r>
            <a:r>
              <a:rPr lang="zh-CN" altLang="en-US" sz="1800">
                <a:cs typeface="+mn-lt"/>
              </a:rPr>
              <a:t>insert into t values (1, 'hello');</a:t>
            </a:r>
            <a:endParaRPr lang="zh-CN" altLang="en-US" sz="1800">
              <a:cs typeface="+mn-lt"/>
            </a:endParaRPr>
          </a:p>
          <a:p>
            <a:pPr>
              <a:lnSpc>
                <a:spcPct val="150000"/>
              </a:lnSpc>
            </a:pPr>
            <a:r>
              <a:rPr lang="zh-CN" altLang="en-US" sz="1800">
                <a:cs typeface="+mn-lt"/>
                <a:sym typeface="+mn-ea"/>
              </a:rPr>
              <a:t>事务</a:t>
            </a:r>
            <a:r>
              <a:rPr lang="en-US" altLang="zh-CN" sz="1800">
                <a:cs typeface="+mn-lt"/>
                <a:sym typeface="+mn-ea"/>
              </a:rPr>
              <a:t>T2: </a:t>
            </a:r>
            <a:r>
              <a:rPr lang="zh-CN" altLang="en-US" sz="1800">
                <a:cs typeface="+mn-lt"/>
              </a:rPr>
              <a:t>update t set c1 = 2 where c2 = 'hello';</a:t>
            </a:r>
            <a:endParaRPr lang="zh-CN" altLang="en-US" sz="1800">
              <a:cs typeface="+mn-lt"/>
            </a:endParaRPr>
          </a:p>
          <a:p>
            <a:pPr>
              <a:lnSpc>
                <a:spcPct val="150000"/>
              </a:lnSpc>
            </a:pPr>
            <a:r>
              <a:rPr lang="zh-CN" altLang="en-US" sz="1800">
                <a:cs typeface="+mn-lt"/>
                <a:sym typeface="+mn-ea"/>
              </a:rPr>
              <a:t>事务</a:t>
            </a:r>
            <a:r>
              <a:rPr lang="en-US" altLang="zh-CN" sz="1800">
                <a:cs typeface="+mn-lt"/>
                <a:sym typeface="+mn-ea"/>
              </a:rPr>
              <a:t>T3: </a:t>
            </a:r>
            <a:r>
              <a:rPr lang="zh-CN" altLang="en-US" sz="1800">
                <a:cs typeface="+mn-lt"/>
              </a:rPr>
              <a:t>update t set c1 = 3 where c2 = 'hello';</a:t>
            </a:r>
            <a:endParaRPr lang="zh-CN" altLang="en-US" sz="1800">
              <a:cs typeface="+mn-lt"/>
            </a:endParaRPr>
          </a:p>
          <a:p>
            <a:pPr>
              <a:lnSpc>
                <a:spcPct val="150000"/>
              </a:lnSpc>
            </a:pPr>
            <a:r>
              <a:rPr lang="zh-CN" altLang="en-US" sz="1800">
                <a:cs typeface="+mn-lt"/>
                <a:sym typeface="+mn-ea"/>
              </a:rPr>
              <a:t>事务</a:t>
            </a:r>
            <a:r>
              <a:rPr lang="en-US" altLang="zh-CN" sz="1800">
                <a:cs typeface="+mn-lt"/>
                <a:sym typeface="+mn-ea"/>
              </a:rPr>
              <a:t>T4: </a:t>
            </a:r>
            <a:r>
              <a:rPr lang="zh-CN" altLang="en-US" sz="1800">
                <a:cs typeface="+mn-lt"/>
              </a:rPr>
              <a:t>update t set c1 = 4 where c2 = 'hello';</a:t>
            </a:r>
            <a:endParaRPr lang="zh-CN" altLang="en-US" sz="1800">
              <a:cs typeface="+mn-lt"/>
            </a:endParaRPr>
          </a:p>
          <a:p>
            <a:pPr>
              <a:lnSpc>
                <a:spcPct val="150000"/>
              </a:lnSpc>
            </a:pPr>
            <a:r>
              <a:rPr lang="zh-CN" altLang="en-US" sz="1800">
                <a:cs typeface="+mn-lt"/>
                <a:sym typeface="+mn-ea"/>
              </a:rPr>
              <a:t>事务</a:t>
            </a:r>
            <a:r>
              <a:rPr lang="en-US" altLang="zh-CN" sz="1800">
                <a:cs typeface="+mn-lt"/>
                <a:sym typeface="+mn-ea"/>
              </a:rPr>
              <a:t>T5: </a:t>
            </a:r>
            <a:r>
              <a:rPr lang="en-US" altLang="zh-CN" sz="1800">
                <a:cs typeface="+mn-lt"/>
              </a:rPr>
              <a:t>create index idx_t_c1 on t(c1);</a:t>
            </a:r>
            <a:endParaRPr lang="en-US" altLang="zh-CN" sz="1800">
              <a:cs typeface="+mn-lt"/>
            </a:endParaRPr>
          </a:p>
          <a:p>
            <a:pPr>
              <a:lnSpc>
                <a:spcPct val="150000"/>
              </a:lnSpc>
            </a:pPr>
            <a:r>
              <a:rPr lang="zh-CN" altLang="en-US" sz="1800">
                <a:cs typeface="+mn-lt"/>
              </a:rPr>
              <a:t>在事务</a:t>
            </a:r>
            <a:r>
              <a:rPr lang="en-US" altLang="zh-CN" sz="1800">
                <a:cs typeface="+mn-lt"/>
              </a:rPr>
              <a:t>T5</a:t>
            </a:r>
            <a:r>
              <a:rPr lang="zh-CN" altLang="en-US" sz="1800">
                <a:cs typeface="+mn-lt"/>
              </a:rPr>
              <a:t>之前表</a:t>
            </a:r>
            <a:r>
              <a:rPr lang="en-US" altLang="zh-CN" sz="1800">
                <a:cs typeface="+mn-lt"/>
              </a:rPr>
              <a:t>t</a:t>
            </a:r>
            <a:r>
              <a:rPr lang="zh-CN" altLang="en-US" sz="1800">
                <a:cs typeface="+mn-lt"/>
              </a:rPr>
              <a:t>更新操作会遵循</a:t>
            </a:r>
            <a:r>
              <a:rPr lang="en-US" altLang="zh-CN" sz="1800">
                <a:cs typeface="+mn-lt"/>
              </a:rPr>
              <a:t>HOT</a:t>
            </a:r>
            <a:r>
              <a:rPr lang="zh-CN" altLang="en-US" sz="1800">
                <a:cs typeface="+mn-lt"/>
              </a:rPr>
              <a:t>，但事务</a:t>
            </a:r>
            <a:r>
              <a:rPr lang="en-US" altLang="zh-CN" sz="1800">
                <a:cs typeface="+mn-lt"/>
              </a:rPr>
              <a:t>T5</a:t>
            </a:r>
            <a:r>
              <a:rPr lang="zh-CN" altLang="en-US" sz="1800">
                <a:cs typeface="+mn-lt"/>
              </a:rPr>
              <a:t>对</a:t>
            </a:r>
            <a:r>
              <a:rPr lang="en-US" altLang="zh-CN" sz="1800">
                <a:cs typeface="+mn-lt"/>
              </a:rPr>
              <a:t>c1</a:t>
            </a:r>
            <a:r>
              <a:rPr lang="zh-CN" altLang="en-US" sz="1800">
                <a:cs typeface="+mn-lt"/>
              </a:rPr>
              <a:t>字段建立索引，索引中应该记录多少条</a:t>
            </a:r>
            <a:r>
              <a:rPr lang="zh-CN" altLang="en-US" sz="1800">
                <a:cs typeface="+mn-lt"/>
              </a:rPr>
              <a:t>记录？</a:t>
            </a:r>
            <a:endParaRPr lang="zh-CN" altLang="en-US" sz="1800">
              <a:cs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tags/tag1.xml><?xml version="1.0" encoding="utf-8"?>
<p:tagLst xmlns:p="http://schemas.openxmlformats.org/presentationml/2006/main">
  <p:tag name="KSO_WM_UNIT_TABLE_BEAUTIFY" val="smartTable{10a35d17-83ea-4209-919b-deeb7f454a1d}"/>
</p:tagLst>
</file>

<file path=ppt/tags/tag2.xml><?xml version="1.0" encoding="utf-8"?>
<p:tagLst xmlns:p="http://schemas.openxmlformats.org/presentationml/2006/main">
  <p:tag name="KSO_WM_UNIT_TABLE_BEAUTIFY" val="smartTable{32bd2d5c-5f42-43a4-bdc1-fc3641ab52b5}"/>
</p:tagLst>
</file>

<file path=ppt/tags/tag3.xml><?xml version="1.0" encoding="utf-8"?>
<p:tagLst xmlns:p="http://schemas.openxmlformats.org/presentationml/2006/main">
  <p:tag name="KSO_WM_UNIT_TABLE_BEAUTIFY" val="smartTable{9bcd2bd6-8e61-43a5-98f4-65cc254304c6}"/>
</p:tagLst>
</file>

<file path=ppt/tags/tag4.xml><?xml version="1.0" encoding="utf-8"?>
<p:tagLst xmlns:p="http://schemas.openxmlformats.org/presentationml/2006/main">
  <p:tag name="COMMONDATA" val="eyJoZGlkIjoiNWIxMTZiZDVhMmM3ZDUzOGExY2FhZmQyMTg2Nzc4YTMifQ=="/>
  <p:tag name="KSO_WPP_MARK_KEY" val="4fe0cccb-ba17-4221-9f19-84d4d42911b9"/>
</p:tagLst>
</file>

<file path=ppt/theme/theme1.xml><?xml version="1.0" encoding="utf-8"?>
<a:theme xmlns:a="http://schemas.openxmlformats.org/drawingml/2006/main" name="1_默认主题">
  <a:themeElements>
    <a:clrScheme name="自定义 136">
      <a:dk1>
        <a:sysClr val="windowText" lastClr="000000"/>
      </a:dk1>
      <a:lt1>
        <a:sysClr val="window" lastClr="FFFFFF"/>
      </a:lt1>
      <a:dk2>
        <a:srgbClr val="1F497D"/>
      </a:dk2>
      <a:lt2>
        <a:srgbClr val="EEECE1"/>
      </a:lt2>
      <a:accent1>
        <a:srgbClr val="FF9000"/>
      </a:accent1>
      <a:accent2>
        <a:srgbClr val="1C2087"/>
      </a:accent2>
      <a:accent3>
        <a:srgbClr val="939393"/>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16530</Words>
  <Application>WPS 演示</Application>
  <PresentationFormat>自定义</PresentationFormat>
  <Paragraphs>338</Paragraphs>
  <Slides>29</Slides>
  <Notes>26</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29</vt:i4>
      </vt:variant>
    </vt:vector>
  </HeadingPairs>
  <TitlesOfParts>
    <vt:vector size="53" baseType="lpstr">
      <vt:lpstr>Arial</vt:lpstr>
      <vt:lpstr>宋体</vt:lpstr>
      <vt:lpstr>Wingdings</vt:lpstr>
      <vt:lpstr>Arial</vt:lpstr>
      <vt:lpstr>微软雅黑</vt:lpstr>
      <vt:lpstr>Source Han Sans CN</vt:lpstr>
      <vt:lpstr>苹方-简</vt:lpstr>
      <vt:lpstr>汉仪旗黑</vt:lpstr>
      <vt:lpstr>造字工房朗倩（非商用）常规体</vt:lpstr>
      <vt:lpstr>Thonburi</vt:lpstr>
      <vt:lpstr>方正正大黑</vt:lpstr>
      <vt:lpstr>汉仪中黑KW</vt:lpstr>
      <vt:lpstr>Arial Unicode MS</vt:lpstr>
      <vt:lpstr>黑体</vt:lpstr>
      <vt:lpstr>Wingdings</vt:lpstr>
      <vt:lpstr>Calibri</vt:lpstr>
      <vt:lpstr>Helvetica Neue</vt:lpstr>
      <vt:lpstr>汉仪书宋二KW</vt:lpstr>
      <vt:lpstr>宋体</vt:lpstr>
      <vt:lpstr>Calibri</vt:lpstr>
      <vt:lpstr/>
      <vt:lpstr>微软雅黑</vt:lpstr>
      <vt:lpstr>方正正大黑</vt:lpstr>
      <vt:lpstr>1_默认主题</vt:lpstr>
      <vt:lpstr>PowerPoint 演示文稿</vt:lpstr>
      <vt:lpstr>约定</vt:lpstr>
      <vt:lpstr>PowerPoint 演示文稿</vt:lpstr>
      <vt:lpstr>字段属性</vt:lpstr>
      <vt:lpstr>字段属性</vt:lpstr>
      <vt:lpstr>页面结构</vt:lpstr>
      <vt:lpstr>页面结构</vt:lpstr>
      <vt:lpstr>HOT（Heap Only Tuple）</vt:lpstr>
      <vt:lpstr>Broken HOT chain</vt:lpstr>
      <vt:lpstr>Broken HOT chain</vt:lpstr>
      <vt:lpstr>TOAST</vt:lpstr>
      <vt:lpstr>Out-of-Line, On-Disk TOAST Storage</vt:lpstr>
      <vt:lpstr>Out-of-Line, In-Memory TOAST Storage</vt:lpstr>
      <vt:lpstr>TOAST</vt:lpstr>
      <vt:lpstr>PowerPoint 演示文稿</vt:lpstr>
      <vt:lpstr>快照（Snapshot）</vt:lpstr>
      <vt:lpstr>快照种类</vt:lpstr>
      <vt:lpstr>SNAPSHOT_MVCC、SNAPSHOT_NOW</vt:lpstr>
      <vt:lpstr>多版本快照</vt:lpstr>
      <vt:lpstr>多版本快照</vt:lpstr>
      <vt:lpstr>MVCC snapshot</vt:lpstr>
      <vt:lpstr>MVCC snapshot</vt:lpstr>
      <vt:lpstr>PowerPoint 演示文稿</vt:lpstr>
      <vt:lpstr>CLOG</vt:lpstr>
      <vt:lpstr>CSNLOG</vt:lpstr>
      <vt:lpstr>PowerPoint 演示文稿</vt:lpstr>
      <vt:lpstr>常见XLOG类型</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dc:creator>
  <cp:lastModifiedBy>王正侣</cp:lastModifiedBy>
  <cp:revision>3672</cp:revision>
  <dcterms:created xsi:type="dcterms:W3CDTF">2023-01-16T02:30:22Z</dcterms:created>
  <dcterms:modified xsi:type="dcterms:W3CDTF">2023-01-16T02:30:22Z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2052-5.1.1.7676</vt:lpwstr>
  </property>
  <property fmtid="{D5CDD505-2E9C-101B-9397-08002B2CF9AE}" pid="3" name="ICV">
    <vt:lpwstr>C94A52E2AE444B42B88304BEFFE60EA9</vt:lpwstr>
  </property>
</Properties>
</file>

<file path=docProps/thumbnail.jpeg>
</file>